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7"/>
  </p:handout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92" r:id="rId33"/>
    <p:sldId id="294" r:id="rId34"/>
    <p:sldId id="293" r:id="rId35"/>
    <p:sldId id="286" r:id="rId36"/>
    <p:sldId id="287" r:id="rId37"/>
    <p:sldId id="288" r:id="rId38"/>
    <p:sldId id="289" r:id="rId39"/>
    <p:sldId id="29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3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4" r:id="rId78"/>
    <p:sldId id="335" r:id="rId79"/>
    <p:sldId id="332" r:id="rId80"/>
    <p:sldId id="336" r:id="rId81"/>
    <p:sldId id="337" r:id="rId82"/>
    <p:sldId id="338" r:id="rId83"/>
    <p:sldId id="339" r:id="rId84"/>
    <p:sldId id="340" r:id="rId85"/>
    <p:sldId id="341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62C2F-CE0C-4633-A50C-9859C6718FAA}">
          <p14:sldIdLst>
            <p14:sldId id="256"/>
            <p14:sldId id="257"/>
            <p14:sldId id="261"/>
            <p14:sldId id="258"/>
            <p14:sldId id="259"/>
            <p14:sldId id="260"/>
            <p14:sldId id="262"/>
            <p14:sldId id="263"/>
          </p14:sldIdLst>
        </p14:section>
        <p14:section name="Loglinear models" id="{4C98319F-11EA-44A8-BECF-DCB0D6026BF9}">
          <p14:sldIdLst>
            <p14:sldId id="264"/>
            <p14:sldId id="265"/>
            <p14:sldId id="266"/>
            <p14:sldId id="267"/>
          </p14:sldIdLst>
        </p14:section>
        <p14:section name="Two-way tables" id="{2FCE0859-EDEE-4925-9996-0A2B84BD79B6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1"/>
            <p14:sldId id="292"/>
            <p14:sldId id="294"/>
            <p14:sldId id="293"/>
          </p14:sldIdLst>
        </p14:section>
        <p14:section name="Three-way tables" id="{B87DFAA9-34FD-4260-95F1-FB484C037FC6}">
          <p14:sldIdLst>
            <p14:sldId id="286"/>
            <p14:sldId id="287"/>
            <p14:sldId id="288"/>
            <p14:sldId id="289"/>
            <p14:sldId id="290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Visual fitting" id="{30187241-5456-438D-977D-B65C02FB634C}">
          <p14:sldIdLst>
            <p14:sldId id="306"/>
            <p14:sldId id="307"/>
            <p14:sldId id="308"/>
            <p14:sldId id="309"/>
          </p14:sldIdLst>
        </p14:section>
        <p14:section name="Titanic" id="{76DC9C67-7C97-4F0A-87D7-8C2A7364280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quential plots &amp; models" id="{6356486A-1998-4EE5-8915-CF1E1737FC6A}">
          <p14:sldIdLst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4"/>
            <p14:sldId id="335"/>
            <p14:sldId id="332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49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9389"/>
            <a:ext cx="7772400" cy="860425"/>
          </a:xfrm>
        </p:spPr>
        <p:txBody>
          <a:bodyPr>
            <a:normAutofit fontScale="90000"/>
          </a:bodyPr>
          <a:lstStyle/>
          <a:p>
            <a:r>
              <a:rPr lang="en-US" dirty="0"/>
              <a:t>Loglinear models &amp; mosaic displays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6136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http://friendly.github.io/psy6136 </a:t>
            </a:r>
          </a:p>
          <a:p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15D465FD-F1E7-4DD7-A16E-F94296DB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8350"/>
            <a:ext cx="1495928" cy="173089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E36437-FB1B-4935-AF18-CE18C68F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2" y="4578350"/>
            <a:ext cx="1495928" cy="1730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28FF8-2B86-5AFD-8B8A-62887D8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2" y="236890"/>
            <a:ext cx="8038095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CE86-FDE0-4F79-B559-9401F7A4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FE63-5ECF-1D87-3E48-9A3BE125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/>
              <a:t>First developed as analog of classical ANOVA models, where multiplicative relations are re-expressed in additive form as models for log(Freq)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sz="2000" dirty="0"/>
              <a:t>This expresses the independence model for a 2-way table as no A*B association</a:t>
            </a:r>
          </a:p>
          <a:p>
            <a:r>
              <a:rPr lang="en-CA" sz="2000" dirty="0"/>
              <a:t>Short-hand notations: [A][B] = A </a:t>
            </a:r>
            <a:r>
              <a:rPr lang="en-CA" sz="2000" dirty="0">
                <a:sym typeface="Symbol" panose="05050102010706020507" pitchFamily="18" charset="2"/>
              </a:rPr>
              <a:t> B = ~ A + B</a:t>
            </a:r>
          </a:p>
          <a:p>
            <a:r>
              <a:rPr lang="en-CA" sz="2000" dirty="0">
                <a:sym typeface="Symbol" panose="05050102010706020507" pitchFamily="18" charset="2"/>
              </a:rPr>
              <a:t>Fit by simple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iterative proportional scaling</a:t>
            </a:r>
            <a:r>
              <a:rPr lang="en-CA" sz="2000" dirty="0">
                <a:sym typeface="Symbol" panose="05050102010706020507" pitchFamily="18" charset="2"/>
              </a:rPr>
              <a:t>: MASS::</a:t>
            </a:r>
            <a:r>
              <a:rPr lang="en-CA" sz="2000" dirty="0" err="1">
                <a:sym typeface="Symbol" panose="05050102010706020507" pitchFamily="18" charset="2"/>
              </a:rPr>
              <a:t>loglm</a:t>
            </a:r>
            <a:r>
              <a:rPr lang="en-CA" sz="2000" dirty="0">
                <a:sym typeface="Symbol" panose="05050102010706020507" pitchFamily="18" charset="2"/>
              </a:rPr>
              <a:t>()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663-3E45-0BFA-BDA8-C5170D2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E23-87ED-DD44-4AC9-F522939C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27035"/>
            <a:ext cx="4404742" cy="60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3FB3C-1B53-D4FD-73EA-71081ECE8F38}"/>
              </a:ext>
            </a:extLst>
          </p:cNvPr>
          <p:cNvSpPr txBox="1"/>
          <p:nvPr/>
        </p:nvSpPr>
        <p:spPr>
          <a:xfrm>
            <a:off x="909320" y="5029200"/>
            <a:ext cx="6705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+ B +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[A][B][C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+ C )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B][C]</a:t>
            </a:r>
          </a:p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A * B * C)       </a:t>
            </a:r>
            <a:r>
              <a:rPr lang="en-CA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 C]</a:t>
            </a:r>
          </a:p>
        </p:txBody>
      </p:sp>
    </p:spTree>
    <p:extLst>
      <p:ext uri="{BB962C8B-B14F-4D97-AF65-F5344CB8AC3E}">
        <p14:creationId xmlns:p14="http://schemas.microsoft.com/office/powerpoint/2010/main" val="261437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F3D8-45B2-4695-AF79-118D6A58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glm</a:t>
            </a:r>
            <a:r>
              <a:rPr lang="en-US" dirty="0"/>
              <a:t>()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Extension of classical linear models recognized loglinear models as a model for log(Freq), with Poisson </a:t>
                </a:r>
                <a:r>
                  <a:rPr lang="en-US" sz="2400" dirty="0" err="1"/>
                  <a:t>dist</a:t>
                </a:r>
                <a:r>
                  <a:rPr lang="en-US" sz="2400" baseline="30000" dirty="0" err="1"/>
                  <a:t>n</a:t>
                </a:r>
                <a:r>
                  <a:rPr lang="en-US" sz="2400" dirty="0"/>
                  <a:t> for cell counts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=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Looks like std ANOVA/regression model, but for log(Freq)</a:t>
                </a:r>
              </a:p>
              <a:p>
                <a:r>
                  <a:rPr lang="en-US" sz="2400" dirty="0"/>
                  <a:t>This allows </a:t>
                </a:r>
                <a:r>
                  <a:rPr lang="en-US" sz="2400" dirty="0">
                    <a:solidFill>
                      <a:srgbClr val="00B0F0"/>
                    </a:solidFill>
                  </a:rPr>
                  <a:t>quantitative</a:t>
                </a:r>
                <a:r>
                  <a:rPr lang="en-US" sz="2400" dirty="0"/>
                  <a:t> predictors and special ways to treat </a:t>
                </a:r>
                <a:r>
                  <a:rPr lang="en-US" sz="2400" dirty="0">
                    <a:solidFill>
                      <a:srgbClr val="00B0F0"/>
                    </a:solidFill>
                  </a:rPr>
                  <a:t>ordinal</a:t>
                </a:r>
                <a:r>
                  <a:rPr lang="en-US" sz="2400" dirty="0"/>
                  <a:t> factors</a:t>
                </a:r>
              </a:p>
              <a:p>
                <a:r>
                  <a:rPr lang="en-US" sz="2400" dirty="0"/>
                  <a:t>Fit by maximum likelihood using </a:t>
                </a:r>
                <a:r>
                  <a:rPr lang="en-US" sz="2400" dirty="0" err="1"/>
                  <a:t>glm</a:t>
                </a:r>
                <a:r>
                  <a:rPr lang="en-US" sz="2400" dirty="0"/>
                  <a:t>(…, family=</a:t>
                </a:r>
                <a:r>
                  <a:rPr lang="en-US" sz="2400" dirty="0" err="1"/>
                  <a:t>poisson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Standard diagnostic methods available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6B8B6-4FC0-4047-8228-31F0178BF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3886200"/>
              </a:xfrm>
              <a:blipFill>
                <a:blip r:embed="rId2"/>
                <a:stretch>
                  <a:fillRect l="-1407" t="-1256" b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E64B0-3F2D-4B28-B940-B4FE530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7F0A3-35A9-4517-9A51-3349E263B0FA}"/>
              </a:ext>
            </a:extLst>
          </p:cNvPr>
          <p:cNvSpPr txBox="1"/>
          <p:nvPr/>
        </p:nvSpPr>
        <p:spPr>
          <a:xfrm>
            <a:off x="914400" y="5608320"/>
            <a:ext cx="73152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+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[A] [B] 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Freq ~ A * B + C,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[A B] [C]</a:t>
            </a:r>
          </a:p>
        </p:txBody>
      </p:sp>
    </p:spTree>
    <p:extLst>
      <p:ext uri="{BB962C8B-B14F-4D97-AF65-F5344CB8AC3E}">
        <p14:creationId xmlns:p14="http://schemas.microsoft.com/office/powerpoint/2010/main" val="21836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9AE1-C84D-4A25-9AE8-6E054601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DFB4-4C26-4C77-87CC-883DF77BA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When one variable is a binary response, a logit model is a simpler way to specify a loglinear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log(m</a:t>
            </a:r>
            <a:r>
              <a:rPr lang="en-US" sz="2400" baseline="-25000" dirty="0"/>
              <a:t>1jk</a:t>
            </a:r>
            <a:r>
              <a:rPr lang="en-US" sz="2400" dirty="0"/>
              <a:t>/m</a:t>
            </a:r>
            <a:r>
              <a:rPr lang="en-US" sz="2400" baseline="-25000" dirty="0"/>
              <a:t>2jk</a:t>
            </a:r>
            <a:r>
              <a:rPr lang="en-US" sz="2400" dirty="0"/>
              <a:t>) is the log odds of response 1 vs 2</a:t>
            </a:r>
          </a:p>
          <a:p>
            <a:r>
              <a:rPr lang="en-US" sz="2400" dirty="0"/>
              <a:t>The model only includes terms for the effect of A on B &amp; C</a:t>
            </a:r>
          </a:p>
          <a:p>
            <a:r>
              <a:rPr lang="en-US" sz="2400" dirty="0"/>
              <a:t>Equivalent loglinear model: [AB][AC][BC]</a:t>
            </a:r>
          </a:p>
          <a:p>
            <a:r>
              <a:rPr lang="en-US" sz="2400" dirty="0"/>
              <a:t>The logit models assumes the [BC] association; </a:t>
            </a:r>
          </a:p>
          <a:p>
            <a:pPr marL="0" indent="0">
              <a:buNone/>
            </a:pPr>
            <a:r>
              <a:rPr lang="en-US" sz="2400" dirty="0"/>
              <a:t>                                    [AB] </a:t>
            </a:r>
            <a:r>
              <a:rPr lang="en-US" sz="2400" dirty="0">
                <a:sym typeface="Symbol" panose="05050102010706020507" pitchFamily="18" charset="2"/>
              </a:rPr>
              <a:t> 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baseline="30000" dirty="0" err="1">
                <a:sym typeface="Symbol" panose="05050102010706020507" pitchFamily="18" charset="2"/>
              </a:rPr>
              <a:t>B</a:t>
            </a:r>
            <a:r>
              <a:rPr lang="en-US" sz="2400" dirty="0">
                <a:sym typeface="Symbol" panose="05050102010706020507" pitchFamily="18" charset="2"/>
              </a:rPr>
              <a:t>    [AC]  </a:t>
            </a:r>
            <a:r>
              <a:rPr lang="en-US" sz="2400" baseline="-25000" dirty="0" err="1">
                <a:sym typeface="Symbol" panose="05050102010706020507" pitchFamily="18" charset="2"/>
              </a:rPr>
              <a:t>k</a:t>
            </a:r>
            <a:r>
              <a:rPr lang="en-US" sz="2400" baseline="30000" dirty="0" err="1">
                <a:sym typeface="Symbol" panose="05050102010706020507" pitchFamily="18" charset="2"/>
              </a:rPr>
              <a:t>C</a:t>
            </a:r>
            <a:endParaRPr lang="en-US" sz="2400" baseline="30000" dirty="0"/>
          </a:p>
          <a:p>
            <a:r>
              <a:rPr lang="en-US" sz="2400" dirty="0"/>
              <a:t>Fit using family=binomial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C384-8FA3-46F9-B1DC-03EB15FE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8A3-6157-40A6-B7A3-F359CD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4971429" cy="56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ED7-35AB-4FD8-839B-5BF655B80485}"/>
              </a:ext>
            </a:extLst>
          </p:cNvPr>
          <p:cNvSpPr txBox="1"/>
          <p:nvPr/>
        </p:nvSpPr>
        <p:spPr>
          <a:xfrm>
            <a:off x="914400" y="5840829"/>
            <a:ext cx="708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(outcome==“survived” ~ B + C, family = binomial)</a:t>
            </a:r>
          </a:p>
        </p:txBody>
      </p:sp>
    </p:spTree>
    <p:extLst>
      <p:ext uri="{BB962C8B-B14F-4D97-AF65-F5344CB8AC3E}">
        <p14:creationId xmlns:p14="http://schemas.microsoft.com/office/powerpoint/2010/main" val="320944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3051E-9AD5-4EE8-9F37-5F65C6DC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6190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D6C4B-CB73-4048-8413-549A76F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4480"/>
            <a:ext cx="817142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79E-E041-41D5-9815-D5BC3E7A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loglinear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ADD6-6451-480A-98FB-CA5E7E7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BC256-C87B-433F-A278-4AAABA12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238"/>
            <a:ext cx="8171428" cy="19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05AB9-7160-4499-A532-DBA70708E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91209"/>
            <a:ext cx="8171428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1C8F0D-ED4D-4EE4-97AE-BBBA0766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6275"/>
            <a:ext cx="817142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5932-225E-44C4-9FD2-7B1C3E6D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F277D-E90E-4D6E-83E4-8D72BD2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71E52-3BF9-47DD-BD83-AC5648FBEBD9}"/>
              </a:ext>
            </a:extLst>
          </p:cNvPr>
          <p:cNvSpPr txBox="1"/>
          <p:nvPr/>
        </p:nvSpPr>
        <p:spPr>
          <a:xfrm>
            <a:off x="457200" y="1628775"/>
            <a:ext cx="8229600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educ &lt;- c(50, 100, 50)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names(educ) &lt;- c("Low", "Med", "High")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party &lt;- c(20, 50, 30)                  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marginal frequencies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names(party) &lt;- c("NDP", "Liberal", "Cons")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 &lt;- </a:t>
            </a:r>
            <a:r>
              <a:rPr lang="en-CA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(educ, party) / sum(party) 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cell = row * col / n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(table)) &lt;- c("Education", "Party")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table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Party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Education NDP Liberal Cons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Low   10      25   15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Med   20      50   30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High  10      25  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FE486-9626-4E59-8AE7-C14CD5DF61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a table of Education by Party preference, strictly independent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4C15A-E845-472D-BB51-3607B22D26D9}"/>
              </a:ext>
            </a:extLst>
          </p:cNvPr>
          <p:cNvSpPr txBox="1"/>
          <p:nvPr/>
        </p:nvSpPr>
        <p:spPr>
          <a:xfrm>
            <a:off x="457200" y="4815899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 + Party, table)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~Education + Party, data = table)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  0  4       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  0  4       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3BB4-468C-432B-8F20-1C62F1028121}"/>
              </a:ext>
            </a:extLst>
          </p:cNvPr>
          <p:cNvSpPr txBox="1"/>
          <p:nvPr/>
        </p:nvSpPr>
        <p:spPr>
          <a:xfrm>
            <a:off x="457200" y="442287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fit:</a:t>
            </a:r>
          </a:p>
        </p:txBody>
      </p:sp>
    </p:spTree>
    <p:extLst>
      <p:ext uri="{BB962C8B-B14F-4D97-AF65-F5344CB8AC3E}">
        <p14:creationId xmlns:p14="http://schemas.microsoft.com/office/powerpoint/2010/main" val="36374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2FF13-6A4F-4C40-9AEC-99B76215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C403-CF99-415C-9E2A-CC7FC80C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02" y="2271078"/>
            <a:ext cx="4080027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AF19-B5BF-482A-8D4D-B9BDA707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71" y="2271078"/>
            <a:ext cx="4080028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0AF21-6C55-47E8-BB39-DAE314BBFD3C}"/>
              </a:ext>
            </a:extLst>
          </p:cNvPr>
          <p:cNvSpPr txBox="1"/>
          <p:nvPr/>
        </p:nvSpPr>
        <p:spPr>
          <a:xfrm>
            <a:off x="654685" y="1618694"/>
            <a:ext cx="34290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sieve(table, shade=TRUE)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CCC87-EE7E-4498-97F4-7BB38987DB95}"/>
              </a:ext>
            </a:extLst>
          </p:cNvPr>
          <p:cNvSpPr txBox="1"/>
          <p:nvPr/>
        </p:nvSpPr>
        <p:spPr>
          <a:xfrm>
            <a:off x="4845533" y="1618694"/>
            <a:ext cx="3765067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mosaic(table, shade=TRUE)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88B18-99CC-422F-8D5B-9FC1CFB7E9F9}"/>
              </a:ext>
            </a:extLst>
          </p:cNvPr>
          <p:cNvSpPr txBox="1"/>
          <p:nvPr/>
        </p:nvSpPr>
        <p:spPr>
          <a:xfrm>
            <a:off x="533400" y="609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sieve diagrams and mosaic plots show what independence “looks like”</a:t>
            </a:r>
          </a:p>
        </p:txBody>
      </p:sp>
    </p:spTree>
    <p:extLst>
      <p:ext uri="{BB962C8B-B14F-4D97-AF65-F5344CB8AC3E}">
        <p14:creationId xmlns:p14="http://schemas.microsoft.com/office/powerpoint/2010/main" val="23641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C524D-6F5C-4E73-B456-83977C59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Two-way tables: </a:t>
            </a:r>
            <a:r>
              <a:rPr lang="en-US" dirty="0" err="1"/>
              <a:t>glm</a:t>
            </a:r>
            <a:r>
              <a:rPr lang="en-US" dirty="0"/>
              <a:t>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0CE49-D9B0-4FA5-95A6-21D3F46F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376B8-D704-4D3A-AAFE-50C75096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6617"/>
            <a:ext cx="8171428" cy="20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C7CED-8947-4ED7-8AC2-AF8E005B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171428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1776B-6565-4CD9-8E8A-6F55AFD7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5E9E5-4CE5-4FE1-AC4B-3E912555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2" y="762000"/>
            <a:ext cx="8171428" cy="3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2F81B-0265-43EC-9863-712B2842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" y="4648200"/>
            <a:ext cx="8171428" cy="8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2A72-BB06-4982-B9CB-BF6BD787016F}"/>
              </a:ext>
            </a:extLst>
          </p:cNvPr>
          <p:cNvSpPr txBox="1"/>
          <p:nvPr/>
        </p:nvSpPr>
        <p:spPr>
          <a:xfrm>
            <a:off x="7315200" y="19050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</a:t>
            </a:r>
          </a:p>
          <a:p>
            <a:r>
              <a:rPr lang="en-US" dirty="0"/>
              <a:t>margin A</a:t>
            </a:r>
          </a:p>
          <a:p>
            <a:r>
              <a:rPr lang="en-US" dirty="0"/>
              <a:t>margin B</a:t>
            </a:r>
          </a:p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3656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D02-C021-D484-0A52-4C365E36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576B-8849-6599-7BC9-DF9974A9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Mosaic displays: basic ideas</a:t>
            </a:r>
          </a:p>
          <a:p>
            <a:r>
              <a:rPr lang="en-CA" dirty="0"/>
              <a:t>Models for count data</a:t>
            </a:r>
          </a:p>
          <a:p>
            <a:pPr lvl="1"/>
            <a:r>
              <a:rPr lang="en-CA" dirty="0"/>
              <a:t>Fitting loglinear models</a:t>
            </a:r>
          </a:p>
          <a:p>
            <a:r>
              <a:rPr lang="en-CA" dirty="0"/>
              <a:t>Two-way tables</a:t>
            </a:r>
          </a:p>
          <a:p>
            <a:r>
              <a:rPr lang="en-CA" dirty="0"/>
              <a:t>Three-way tables</a:t>
            </a:r>
          </a:p>
          <a:p>
            <a:r>
              <a:rPr lang="en-CA" dirty="0"/>
              <a:t>Sequential plots &amp; models</a:t>
            </a:r>
          </a:p>
          <a:p>
            <a:r>
              <a:rPr lang="en-CA" dirty="0"/>
              <a:t>Marginal &amp; partial displays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3E706-8ADB-D876-BDD3-D8FF0BD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2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FE58F-C405-4F84-8B4B-BAAAB1EE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Assessing goodness of fit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432F8-CF87-488B-BA06-86A762F2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23C9-AAAA-4397-A175-F4CEC5CB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171428" cy="2771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F4963-D461-4E84-917F-051687A75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191000"/>
            <a:ext cx="8171428" cy="19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62B9F-364F-4CAE-9CC8-24DD711C6713}"/>
              </a:ext>
            </a:extLst>
          </p:cNvPr>
          <p:cNvSpPr/>
          <p:nvPr/>
        </p:nvSpPr>
        <p:spPr>
          <a:xfrm>
            <a:off x="2971800" y="3513496"/>
            <a:ext cx="3886200" cy="496666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5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411D-D4BA-4E27-8C2B-10E3A86D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 for loglinear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D305-5BA8-4DBB-A7F5-0B05C66D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assocstats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only </a:t>
            </a:r>
            <a:r>
              <a:rPr lang="el-GR" sz="2400" dirty="0"/>
              <a:t>χ</a:t>
            </a:r>
            <a:r>
              <a:rPr lang="en-US" sz="2400" dirty="0"/>
              <a:t>2 tests for two-way tables; not a model (no parameters; no residuals)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MASS::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general loglinear models for </a:t>
            </a:r>
            <a:r>
              <a:rPr lang="en-US" sz="2400" i="1" dirty="0"/>
              <a:t>n</a:t>
            </a:r>
            <a:r>
              <a:rPr lang="en-US" sz="2400" dirty="0"/>
              <a:t>-way tables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subset,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na.action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– all generalized linear models; loglinear with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family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poisson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(formula, data, weights, subset, …)</a:t>
            </a:r>
          </a:p>
          <a:p>
            <a:r>
              <a:rPr lang="en-US" sz="2400" dirty="0"/>
              <a:t>Formulas have the form: 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  <a:r>
              <a:rPr lang="en-US" sz="2000" dirty="0"/>
              <a:t> form: ~ A + B + … (independence); </a:t>
            </a:r>
          </a:p>
          <a:p>
            <a:pPr lvl="1"/>
            <a:r>
              <a:rPr lang="en-US" sz="2000" dirty="0"/>
              <a:t>                     ~ A * B + C  (allow A*B association)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US" sz="2000" dirty="0"/>
              <a:t> data frame: Freq ~ A * B + 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3453-4DC6-48BC-B4C0-3865954B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45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717D-B669-4688-918E-C125B1B3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2847-79B5-4BA9-A9C4-84E79FF2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return an R object with named components and with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They have methods: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print(), summary,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(), residuals()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sz="2400" dirty="0"/>
              <a:t>and other methods</a:t>
            </a:r>
          </a:p>
          <a:p>
            <a:pPr lvl="1"/>
            <a:r>
              <a:rPr lang="en-US" sz="2000" dirty="0"/>
              <a:t>Methods are specific to the class of the object</a:t>
            </a:r>
          </a:p>
          <a:p>
            <a:pPr lvl="1"/>
            <a:r>
              <a:rPr lang="en-US" sz="2000" dirty="0"/>
              <a:t>E.g.,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residuals(arth.mod)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residuals.loglm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(arth.mod)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46A5-444D-499E-B1D4-4979F410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C4064-CD06-4544-A088-B76D332E3BD4}"/>
              </a:ext>
            </a:extLst>
          </p:cNvPr>
          <p:cNvSpPr txBox="1"/>
          <p:nvPr/>
        </p:nvSpPr>
        <p:spPr>
          <a:xfrm>
            <a:off x="641931" y="2121068"/>
            <a:ext cx="7860138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arth.mod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(~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Treatment+Improved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data=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 "df"          "margin"      "fitted"      "param"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[7] "call"        "formula"     "frequencies" "deviance"    "nobs"        "terms“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class(arth.mod)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[1]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29225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0">
            <a:extLst>
              <a:ext uri="{FF2B5EF4-FFF2-40B4-BE49-F238E27FC236}">
                <a16:creationId xmlns:a16="http://schemas.microsoft.com/office/drawing/2014/main" id="{D656E6EA-C33E-4311-AD81-392BAB0D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183" y="1383317"/>
            <a:ext cx="1433033" cy="829651"/>
          </a:xfrm>
          <a:prstGeom prst="flowChartAlternateProcess">
            <a:avLst/>
          </a:prstGeom>
          <a:solidFill>
            <a:schemeClr val="bg2">
              <a:lumMod val="5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EE4E-9807-485E-9AC3-F8724500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Model-based methods: Fitting &amp; graphing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5F789-ADCA-436F-B44A-623ECF39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D7D4D-772C-46FC-8877-C21CCEE17749}"/>
              </a:ext>
            </a:extLst>
          </p:cNvPr>
          <p:cNvGrpSpPr/>
          <p:nvPr/>
        </p:nvGrpSpPr>
        <p:grpSpPr>
          <a:xfrm>
            <a:off x="457200" y="2514601"/>
            <a:ext cx="8503920" cy="1420463"/>
            <a:chOff x="457200" y="2514601"/>
            <a:chExt cx="8503920" cy="1420463"/>
          </a:xfrm>
        </p:grpSpPr>
        <p:pic>
          <p:nvPicPr>
            <p:cNvPr id="10" name="Picture 32">
              <a:extLst>
                <a:ext uri="{FF2B5EF4-FFF2-40B4-BE49-F238E27FC236}">
                  <a16:creationId xmlns:a16="http://schemas.microsoft.com/office/drawing/2014/main" id="{ECE5310C-FC87-4D3A-955B-E820BDF19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097" y="2514601"/>
              <a:ext cx="1565023" cy="1420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41C78-84D3-46B7-8833-9E50D6C172EF}"/>
                </a:ext>
              </a:extLst>
            </p:cNvPr>
            <p:cNvGrpSpPr/>
            <p:nvPr/>
          </p:nvGrpSpPr>
          <p:grpSpPr>
            <a:xfrm>
              <a:off x="457200" y="2816291"/>
              <a:ext cx="7014320" cy="980498"/>
              <a:chOff x="457200" y="2816291"/>
              <a:chExt cx="7014320" cy="980498"/>
            </a:xfrm>
          </p:grpSpPr>
          <p:grpSp>
            <p:nvGrpSpPr>
              <p:cNvPr id="6" name="Group 18">
                <a:extLst>
                  <a:ext uri="{FF2B5EF4-FFF2-40B4-BE49-F238E27FC236}">
                    <a16:creationId xmlns:a16="http://schemas.microsoft.com/office/drawing/2014/main" id="{AAE3DFA2-F5D0-43A2-9D02-0C25F969B2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200" y="2816291"/>
                <a:ext cx="1357610" cy="850078"/>
                <a:chOff x="4788" y="1122"/>
                <a:chExt cx="702" cy="541"/>
              </a:xfrm>
            </p:grpSpPr>
            <p:sp>
              <p:nvSpPr>
                <p:cNvPr id="21" name="AutoShape 19">
                  <a:extLst>
                    <a:ext uri="{FF2B5EF4-FFF2-40B4-BE49-F238E27FC236}">
                      <a16:creationId xmlns:a16="http://schemas.microsoft.com/office/drawing/2014/main" id="{3457B9A5-1797-46F0-BBEE-CBF235160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8" y="1122"/>
                  <a:ext cx="702" cy="540"/>
                </a:xfrm>
                <a:prstGeom prst="flowChartInternalStorage">
                  <a:avLst/>
                </a:prstGeom>
                <a:solidFill>
                  <a:srgbClr val="FF0000">
                    <a:alpha val="20000"/>
                  </a:srgbClr>
                </a:solidFill>
                <a:ln w="1587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" name="Text Box 20">
                  <a:extLst>
                    <a:ext uri="{FF2B5EF4-FFF2-40B4-BE49-F238E27FC236}">
                      <a16:creationId xmlns:a16="http://schemas.microsoft.com/office/drawing/2014/main" id="{EE3235BC-98A7-4E0F-99EA-7BD9D8E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6" y="1212"/>
                  <a:ext cx="612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input 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600" dirty="0"/>
                    <a:t>data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B1F29717-F8F0-4A79-90C5-38557319C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1924" y="2816292"/>
                <a:ext cx="1282187" cy="876790"/>
                <a:chOff x="2494" y="2160"/>
                <a:chExt cx="1044" cy="558"/>
              </a:xfrm>
            </p:grpSpPr>
            <p:sp>
              <p:nvSpPr>
                <p:cNvPr id="19" name="AutoShape 22">
                  <a:extLst>
                    <a:ext uri="{FF2B5EF4-FFF2-40B4-BE49-F238E27FC236}">
                      <a16:creationId xmlns:a16="http://schemas.microsoft.com/office/drawing/2014/main" id="{B813779F-FBF0-4CF7-80DB-1C6CE015D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2190"/>
                  <a:ext cx="1044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0" name="Text Box 23">
                  <a:extLst>
                    <a:ext uri="{FF2B5EF4-FFF2-40B4-BE49-F238E27FC236}">
                      <a16:creationId xmlns:a16="http://schemas.microsoft.com/office/drawing/2014/main" id="{1D5B694D-98E3-4E94-8808-B573BE7E71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4" y="2160"/>
                  <a:ext cx="936" cy="5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 dirty="0" err="1"/>
                    <a:t>glm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/>
                    <a:t> </a:t>
                  </a:r>
                  <a:r>
                    <a:rPr lang="en-US" altLang="en-US" sz="1600" dirty="0" err="1"/>
                    <a:t>polr</a:t>
                  </a:r>
                  <a:r>
                    <a:rPr lang="en-US" altLang="en-US" sz="1600" dirty="0"/>
                    <a:t>()</a:t>
                  </a:r>
                </a:p>
                <a:p>
                  <a:pPr algn="ctr" eaLnBrk="1" hangingPunct="1"/>
                  <a:r>
                    <a:rPr lang="en-US" altLang="en-US" sz="1600" dirty="0" err="1"/>
                    <a:t>multinom</a:t>
                  </a:r>
                  <a:r>
                    <a:rPr lang="en-US" altLang="en-US" sz="1600" dirty="0"/>
                    <a:t>()</a:t>
                  </a:r>
                </a:p>
              </p:txBody>
            </p:sp>
          </p:grpSp>
          <p:grpSp>
            <p:nvGrpSpPr>
              <p:cNvPr id="8" name="Group 28">
                <a:extLst>
                  <a:ext uri="{FF2B5EF4-FFF2-40B4-BE49-F238E27FC236}">
                    <a16:creationId xmlns:a16="http://schemas.microsoft.com/office/drawing/2014/main" id="{9B1F2440-70C1-4365-A0BE-52FA77C85B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26" y="2816292"/>
                <a:ext cx="1357610" cy="980497"/>
                <a:chOff x="2064" y="2736"/>
                <a:chExt cx="1104" cy="768"/>
              </a:xfrm>
            </p:grpSpPr>
            <p:sp>
              <p:nvSpPr>
                <p:cNvPr id="17" name="AutoShape 26">
                  <a:extLst>
                    <a:ext uri="{FF2B5EF4-FFF2-40B4-BE49-F238E27FC236}">
                      <a16:creationId xmlns:a16="http://schemas.microsoft.com/office/drawing/2014/main" id="{92D6FB39-6C77-4879-B290-8B8BE4A05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1104" cy="768"/>
                </a:xfrm>
                <a:prstGeom prst="flowChartMultidocument">
                  <a:avLst/>
                </a:prstGeom>
                <a:solidFill>
                  <a:srgbClr val="FFFF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" name="Text Box 27">
                  <a:extLst>
                    <a:ext uri="{FF2B5EF4-FFF2-40B4-BE49-F238E27FC236}">
                      <a16:creationId xmlns:a16="http://schemas.microsoft.com/office/drawing/2014/main" id="{1EE460A9-0991-42E2-B6C5-7A9246875A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2928"/>
                  <a:ext cx="673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dirty="0"/>
                    <a:t>model object</a:t>
                  </a:r>
                </a:p>
              </p:txBody>
            </p:sp>
          </p:grpSp>
          <p:grpSp>
            <p:nvGrpSpPr>
              <p:cNvPr id="9" name="Group 29">
                <a:extLst>
                  <a:ext uri="{FF2B5EF4-FFF2-40B4-BE49-F238E27FC236}">
                    <a16:creationId xmlns:a16="http://schemas.microsoft.com/office/drawing/2014/main" id="{6E91E9A5-24AA-4616-B394-7510C1AA7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5950" y="2816292"/>
                <a:ext cx="1433033" cy="829651"/>
                <a:chOff x="1614" y="1062"/>
                <a:chExt cx="756" cy="528"/>
              </a:xfrm>
            </p:grpSpPr>
            <p:sp>
              <p:nvSpPr>
                <p:cNvPr id="15" name="AutoShape 30">
                  <a:extLst>
                    <a:ext uri="{FF2B5EF4-FFF2-40B4-BE49-F238E27FC236}">
                      <a16:creationId xmlns:a16="http://schemas.microsoft.com/office/drawing/2014/main" id="{8B0EBB8B-ED1E-43A2-BE93-248C61D39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4" y="1062"/>
                  <a:ext cx="756" cy="528"/>
                </a:xfrm>
                <a:prstGeom prst="flowChartAlternateProcess">
                  <a:avLst/>
                </a:prstGeom>
                <a:solidFill>
                  <a:schemeClr val="accent1">
                    <a:alpha val="39999"/>
                  </a:schemeClr>
                </a:solidFill>
                <a:ln w="19050" algn="ctr">
                  <a:solidFill>
                    <a:srgbClr val="0000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" name="Text Box 31">
                  <a:extLst>
                    <a:ext uri="{FF2B5EF4-FFF2-40B4-BE49-F238E27FC236}">
                      <a16:creationId xmlns:a16="http://schemas.microsoft.com/office/drawing/2014/main" id="{40DF6206-28A1-40E4-B7B8-726CE2324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128"/>
                  <a:ext cx="678" cy="3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600"/>
                    <a:t>plot(mod)</a:t>
                  </a:r>
                </a:p>
                <a:p>
                  <a:pPr algn="ctr" eaLnBrk="1" hangingPunct="1"/>
                  <a:r>
                    <a:rPr lang="en-US" altLang="en-US" sz="1600"/>
                    <a:t>plot(f(mod))</a:t>
                  </a:r>
                </a:p>
              </p:txBody>
            </p:sp>
          </p:grpSp>
          <p:sp>
            <p:nvSpPr>
              <p:cNvPr id="11" name="Line 51">
                <a:extLst>
                  <a:ext uri="{FF2B5EF4-FFF2-40B4-BE49-F238E27FC236}">
                    <a16:creationId xmlns:a16="http://schemas.microsoft.com/office/drawing/2014/main" id="{55FF224B-3450-41C2-80C7-723AAF18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387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52">
                <a:extLst>
                  <a:ext uri="{FF2B5EF4-FFF2-40B4-BE49-F238E27FC236}">
                    <a16:creationId xmlns:a16="http://schemas.microsoft.com/office/drawing/2014/main" id="{B4E4B5F4-3600-4B9F-B656-6FB9E667B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8689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53">
                <a:extLst>
                  <a:ext uri="{FF2B5EF4-FFF2-40B4-BE49-F238E27FC236}">
                    <a16:creationId xmlns:a16="http://schemas.microsoft.com/office/drawing/2014/main" id="{10A5BCE7-6566-4620-9F10-2792B3CF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413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54">
                <a:extLst>
                  <a:ext uri="{FF2B5EF4-FFF2-40B4-BE49-F238E27FC236}">
                    <a16:creationId xmlns:a16="http://schemas.microsoft.com/office/drawing/2014/main" id="{AC89C141-18D0-4CB6-A10A-93C3A711F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3560" y="3268829"/>
                <a:ext cx="527960" cy="0"/>
              </a:xfrm>
              <a:prstGeom prst="line">
                <a:avLst/>
              </a:prstGeom>
              <a:noFill/>
              <a:ln w="22225">
                <a:solidFill>
                  <a:srgbClr val="00008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AutoShape 30">
            <a:extLst>
              <a:ext uri="{FF2B5EF4-FFF2-40B4-BE49-F238E27FC236}">
                <a16:creationId xmlns:a16="http://schemas.microsoft.com/office/drawing/2014/main" id="{99BD8B93-D9BF-4BF0-BC53-7224397BD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263" y="4249325"/>
            <a:ext cx="1433033" cy="829651"/>
          </a:xfrm>
          <a:prstGeom prst="flowChartAlternateProcess">
            <a:avLst/>
          </a:prstGeom>
          <a:solidFill>
            <a:schemeClr val="accent3">
              <a:lumMod val="60000"/>
              <a:lumOff val="40000"/>
              <a:alpha val="39999"/>
            </a:schemeClr>
          </a:solidFill>
          <a:ln w="19050" algn="ctr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E3452-E979-4E88-BFF9-72B54B8656AE}"/>
              </a:ext>
            </a:extLst>
          </p:cNvPr>
          <p:cNvSpPr txBox="1"/>
          <p:nvPr/>
        </p:nvSpPr>
        <p:spPr>
          <a:xfrm>
            <a:off x="5625075" y="4371762"/>
            <a:ext cx="134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coef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(mod)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(mod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43EF6-BA24-40AF-A3E4-F0DE78171964}"/>
              </a:ext>
            </a:extLst>
          </p:cNvPr>
          <p:cNvSpPr txBox="1"/>
          <p:nvPr/>
        </p:nvSpPr>
        <p:spPr>
          <a:xfrm>
            <a:off x="5535539" y="1588461"/>
            <a:ext cx="1625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residuals(mod)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EE8BCA8-AA3B-4D45-8B6B-58269B514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4" y="4092109"/>
            <a:ext cx="986867" cy="9868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8AB6A0-39BE-468D-BE15-EE0E91E3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0" y="1571561"/>
            <a:ext cx="1254071" cy="400785"/>
          </a:xfrm>
          <a:prstGeom prst="rect">
            <a:avLst/>
          </a:prstGeom>
        </p:spPr>
      </p:pic>
      <p:sp>
        <p:nvSpPr>
          <p:cNvPr id="31" name="Line 51">
            <a:extLst>
              <a:ext uri="{FF2B5EF4-FFF2-40B4-BE49-F238E27FC236}">
                <a16:creationId xmlns:a16="http://schemas.microsoft.com/office/drawing/2014/main" id="{A65C74B2-8908-4902-AFF8-1425D6DB0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5907" y="1785290"/>
            <a:ext cx="616909" cy="1031001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51">
            <a:extLst>
              <a:ext uri="{FF2B5EF4-FFF2-40B4-BE49-F238E27FC236}">
                <a16:creationId xmlns:a16="http://schemas.microsoft.com/office/drawing/2014/main" id="{085342A2-85B9-4EE0-8D9C-06F8724B9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9370" y="4651298"/>
            <a:ext cx="52796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CD6F3D80-C9E8-42C4-838D-CB645A76AB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8983" y="1785291"/>
            <a:ext cx="377115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368BC483-DACD-4537-B725-260922041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775" y="3769174"/>
            <a:ext cx="718566" cy="953573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B7DF0E-1601-43C8-97CC-5FB27082F56C}"/>
              </a:ext>
            </a:extLst>
          </p:cNvPr>
          <p:cNvSpPr txBox="1"/>
          <p:nvPr/>
        </p:nvSpPr>
        <p:spPr>
          <a:xfrm>
            <a:off x="550028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931EE-7450-4ADC-A594-595C4D9809F1}"/>
              </a:ext>
            </a:extLst>
          </p:cNvPr>
          <p:cNvSpPr txBox="1"/>
          <p:nvPr/>
        </p:nvSpPr>
        <p:spPr>
          <a:xfrm>
            <a:off x="1907638" y="5454778"/>
            <a:ext cx="1791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4F56C0-AB6C-4AD8-85E3-07F1EF8C5037}"/>
              </a:ext>
            </a:extLst>
          </p:cNvPr>
          <p:cNvSpPr txBox="1"/>
          <p:nvPr/>
        </p:nvSpPr>
        <p:spPr>
          <a:xfrm>
            <a:off x="5705021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76F707-51DF-4D1F-AC8B-AE1C62A9870F}"/>
              </a:ext>
            </a:extLst>
          </p:cNvPr>
          <p:cNvSpPr txBox="1"/>
          <p:nvPr/>
        </p:nvSpPr>
        <p:spPr>
          <a:xfrm>
            <a:off x="7499802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6ED1B0-A004-4529-BEA0-C3B64BB015EF}"/>
              </a:ext>
            </a:extLst>
          </p:cNvPr>
          <p:cNvSpPr txBox="1"/>
          <p:nvPr/>
        </p:nvSpPr>
        <p:spPr>
          <a:xfrm>
            <a:off x="3699519" y="5670221"/>
            <a:ext cx="135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5025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2C0-A5B7-4794-841D-1CB98036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0C248-F112-43D4-AD2F-6CAA8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87EEC-A125-4B6E-AA6E-AACE9942864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effects of treatment for rheumatoid arthritis (in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case form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21402-1695-45B5-985D-BF0F195DDE13}"/>
              </a:ext>
            </a:extLst>
          </p:cNvPr>
          <p:cNvSpPr txBox="1"/>
          <p:nvPr/>
        </p:nvSpPr>
        <p:spPr>
          <a:xfrm>
            <a:off x="457200" y="1817132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data(Arthritis, package="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str(Arthritis)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':	84 obs. of  5 variables: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ID       : int  57 46 77 17 36 23 75 39 33 55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Treatment: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Placebo","Treated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Sex      : Factor w/ 2 levels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Female","Male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2 2 2 2 2 2 2 2 2 2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Age      : int  27 29 30 32 46 58 59 59 63 63 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 Improved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Ord.factor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w/ 3 levels "None"&lt;"Some"&lt;..: 2 1 1 3 3 3 1 3 1 1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FA47-598F-4996-AF88-FF913F7DE354}"/>
              </a:ext>
            </a:extLst>
          </p:cNvPr>
          <p:cNvSpPr txBox="1"/>
          <p:nvPr/>
        </p:nvSpPr>
        <p:spPr>
          <a:xfrm>
            <a:off x="533400" y="3657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now, ignore Age; consider the 2 x 3 table of Treatment x 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DCC82-C7BD-4A8F-AEB9-B66503269AA1}"/>
              </a:ext>
            </a:extLst>
          </p:cNvPr>
          <p:cNvSpPr txBox="1"/>
          <p:nvPr/>
        </p:nvSpPr>
        <p:spPr>
          <a:xfrm>
            <a:off x="533400" y="4297740"/>
            <a:ext cx="8153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with(Arthritis, table(Treatment, Improved))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None Some Marked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 29    7  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168244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D6DD-396A-47CE-863B-F5D8DB87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7FE7-0B15-4D60-8EAF-1918C21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CF13-2F3E-4BBF-B1AD-5C99FF746D2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the independence model,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~ Treatment + 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DE256-2B8B-4213-8184-384AEF942A7B}"/>
              </a:ext>
            </a:extLst>
          </p:cNvPr>
          <p:cNvSpPr txBox="1"/>
          <p:nvPr/>
        </p:nvSpPr>
        <p:spPr>
          <a:xfrm>
            <a:off x="457200" y="1731962"/>
            <a:ext cx="82296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(arth.mod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fitted=TRUE))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~Treatment + Improved, data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arth.tab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fitted = TRUE)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13.53  2 0.001154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13.06  2 0.001463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91233-2972-4DA0-B06A-4A594093BC5E}"/>
              </a:ext>
            </a:extLst>
          </p:cNvPr>
          <p:cNvSpPr txBox="1"/>
          <p:nvPr/>
        </p:nvSpPr>
        <p:spPr>
          <a:xfrm>
            <a:off x="457200" y="4189114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(arth.mod), 3)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   None   Some Marked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Placebo  1.535 -0.063 -2.152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Treated -1.777  0.064  1.837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ratio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13.53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95FD5-D993-40AF-B481-E92055F60A6F}"/>
              </a:ext>
            </a:extLst>
          </p:cNvPr>
          <p:cNvSpPr txBox="1"/>
          <p:nvPr/>
        </p:nvSpPr>
        <p:spPr>
          <a:xfrm>
            <a:off x="4561840" y="4189114"/>
            <a:ext cx="3733800" cy="246221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(arth.mod)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$`(Intercept)`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2.543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$Treatment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Placebo  Treated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0.02381 -0.02381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$Improved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None     Some   Marked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0.50136 -0.59725  0.09589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F17CE-A713-40AB-8E2F-41DC6C157038}"/>
              </a:ext>
            </a:extLst>
          </p:cNvPr>
          <p:cNvSpPr txBox="1"/>
          <p:nvPr/>
        </p:nvSpPr>
        <p:spPr>
          <a:xfrm>
            <a:off x="457200" y="368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methods:</a:t>
            </a:r>
          </a:p>
        </p:txBody>
      </p:sp>
    </p:spTree>
    <p:extLst>
      <p:ext uri="{BB962C8B-B14F-4D97-AF65-F5344CB8AC3E}">
        <p14:creationId xmlns:p14="http://schemas.microsoft.com/office/powerpoint/2010/main" val="25910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3BA5-FBB0-4BA7-A88B-ED84AE8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79603-4A3D-4EF1-BD9E-71415E9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0AB00-BDFC-4D95-9787-46D293A477C5}"/>
              </a:ext>
            </a:extLst>
          </p:cNvPr>
          <p:cNvSpPr txBox="1"/>
          <p:nvPr/>
        </p:nvSpPr>
        <p:spPr>
          <a:xfrm>
            <a:off x="457200" y="118364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Visualization: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mosaic() </a:t>
            </a:r>
            <a:r>
              <a:rPr lang="en-US" dirty="0"/>
              <a:t>or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plot() </a:t>
            </a:r>
            <a:r>
              <a:rPr lang="en-US" dirty="0"/>
              <a:t>the model </a:t>
            </a:r>
            <a:r>
              <a:rPr lang="en-US" i="1" dirty="0"/>
              <a:t>or</a:t>
            </a:r>
            <a:r>
              <a:rPr lang="en-US" dirty="0"/>
              <a:t>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2E07D-482A-4FBF-AE06-8C95F1B12812}"/>
              </a:ext>
            </a:extLst>
          </p:cNvPr>
          <p:cNvSpPr txBox="1"/>
          <p:nvPr/>
        </p:nvSpPr>
        <p:spPr>
          <a:xfrm>
            <a:off x="457200" y="1655762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mosaic(arth.mod, shade=TRUE,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=list(interpolate=1:4),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labeling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E1D74-6CAF-48BA-955F-1999F5AE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8506"/>
            <a:ext cx="5114286" cy="3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00F5F-98CC-4770-985E-656F261ACC14}"/>
              </a:ext>
            </a:extLst>
          </p:cNvPr>
          <p:cNvSpPr txBox="1"/>
          <p:nvPr/>
        </p:nvSpPr>
        <p:spPr>
          <a:xfrm>
            <a:off x="6172200" y="31242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Splits by the response,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Treatment</a:t>
            </a:r>
            <a:r>
              <a:rPr lang="en-US" dirty="0"/>
              <a:t> first</a:t>
            </a:r>
          </a:p>
          <a:p>
            <a:endParaRPr lang="en-US" dirty="0"/>
          </a:p>
          <a:p>
            <a:r>
              <a:rPr lang="en-US" dirty="0"/>
              <a:t>Custom scheme for shading levels; normally</a:t>
            </a:r>
          </a:p>
          <a:p>
            <a:r>
              <a:rPr lang="en-US" dirty="0"/>
              <a:t>c(2, 4) for |residual|</a:t>
            </a:r>
          </a:p>
          <a:p>
            <a:endParaRPr lang="en-US" dirty="0"/>
          </a:p>
          <a:p>
            <a:r>
              <a:rPr lang="en-US" dirty="0"/>
              <a:t>Cells can be labeled by </a:t>
            </a:r>
            <a:r>
              <a:rPr lang="en-US" dirty="0" err="1"/>
              <a:t>freq</a:t>
            </a:r>
            <a:r>
              <a:rPr lang="en-US" dirty="0"/>
              <a:t>, residual, … </a:t>
            </a:r>
          </a:p>
        </p:txBody>
      </p:sp>
    </p:spTree>
    <p:extLst>
      <p:ext uri="{BB962C8B-B14F-4D97-AF65-F5344CB8AC3E}">
        <p14:creationId xmlns:p14="http://schemas.microsoft.com/office/powerpoint/2010/main" val="388766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1F2C-3A4C-4052-BF6F-8DE9D753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Arthritis treatment: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557D0-BFC0-46BA-932E-7E5B9CD7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4F235-99A3-4EF4-8793-33EA404035A8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() for loglinear models easiest with the data as a </a:t>
            </a:r>
            <a:r>
              <a:rPr lang="en-US" dirty="0" err="1"/>
              <a:t>data.frame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frequency</a:t>
            </a:r>
            <a:r>
              <a:rPr lang="en-US" dirty="0"/>
              <a:t>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0F4C0-761C-4D26-BD8F-F15009D11EEB}"/>
              </a:ext>
            </a:extLst>
          </p:cNvPr>
          <p:cNvSpPr txBox="1"/>
          <p:nvPr/>
        </p:nvSpPr>
        <p:spPr>
          <a:xfrm>
            <a:off x="457200" y="2009497"/>
            <a:ext cx="83058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xtabs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Treatment + Improved,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data=Arthritis))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Treatment Improved Freq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Placebo     None   29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   Treated     None   13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   Placebo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   Treated     Some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5   Placebo   Marked    7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Treated   Marked   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DF89A-B4E8-4EB4-A00A-33B47B7B6308}"/>
              </a:ext>
            </a:extLst>
          </p:cNvPr>
          <p:cNvSpPr txBox="1"/>
          <p:nvPr/>
        </p:nvSpPr>
        <p:spPr>
          <a:xfrm>
            <a:off x="457200" y="4953000"/>
            <a:ext cx="83058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(Freq ~ Treatment + Improved,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arth.df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family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poisson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48AF6-95EF-48A7-BD34-4D119EF0A66B}"/>
              </a:ext>
            </a:extLst>
          </p:cNvPr>
          <p:cNvSpPr txBox="1"/>
          <p:nvPr/>
        </p:nvSpPr>
        <p:spPr>
          <a:xfrm>
            <a:off x="457200" y="5791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models later</a:t>
            </a:r>
          </a:p>
        </p:txBody>
      </p:sp>
    </p:spTree>
    <p:extLst>
      <p:ext uri="{BB962C8B-B14F-4D97-AF65-F5344CB8AC3E}">
        <p14:creationId xmlns:p14="http://schemas.microsoft.com/office/powerpoint/2010/main" val="3855001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D6C0-43AD-4F4B-8DCE-039300F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Hair color &amp; Eye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33840-5DBA-49C4-991F-1ADA8C0B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3F9FC-0BCA-4381-91EF-4B177DC1E46C}"/>
              </a:ext>
            </a:extLst>
          </p:cNvPr>
          <p:cNvSpPr txBox="1"/>
          <p:nvPr/>
        </p:nvSpPr>
        <p:spPr>
          <a:xfrm>
            <a:off x="457200" y="1295400"/>
            <a:ext cx="8229600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(HE.mod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Hair + Eye, data=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~Hair + Eye,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X^2 df P(&gt; X^2)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146.4  9        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138.3  9        0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round(residuals(HE.mod), 2)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Re-fitting to get frequencies and fitted values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4.00 -3.39 -0.49 -2.21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1.21 -2.02  1.31 -0.35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-0.08 -1.85  0.82  2.04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-7.33  6.17 -2.47  0.60</a:t>
            </a:r>
          </a:p>
        </p:txBody>
      </p:sp>
    </p:spTree>
    <p:extLst>
      <p:ext uri="{BB962C8B-B14F-4D97-AF65-F5344CB8AC3E}">
        <p14:creationId xmlns:p14="http://schemas.microsoft.com/office/powerpoint/2010/main" val="28786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2825-1C41-4018-8468-15FE40D8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displays: Seeing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94A-B700-4031-BF63-899E0546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In two-way models, residuals contain the info on lack of independence</a:t>
            </a:r>
          </a:p>
          <a:p>
            <a:pPr lvl="1"/>
            <a:r>
              <a:rPr lang="en-US" sz="2000" dirty="0"/>
              <a:t>Equivalently: help to understand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pattern</a:t>
            </a:r>
            <a:r>
              <a:rPr lang="en-US" sz="2000" dirty="0"/>
              <a:t> of association</a:t>
            </a:r>
          </a:p>
          <a:p>
            <a:pPr lvl="1"/>
            <a:r>
              <a:rPr lang="en-US" sz="2000" dirty="0"/>
              <a:t>Effect ordering: permuting the rows / cols often makes the pattern more apparent</a:t>
            </a:r>
          </a:p>
          <a:p>
            <a:r>
              <a:rPr lang="en-US" sz="2400" dirty="0"/>
              <a:t>Correspondence analysis: </a:t>
            </a:r>
            <a:r>
              <a:rPr lang="en-US" sz="2400" dirty="0">
                <a:sym typeface="Symbol" panose="05050102010706020507" pitchFamily="18" charset="2"/>
              </a:rPr>
              <a:t> </a:t>
            </a:r>
            <a:r>
              <a:rPr lang="en-US" sz="2400" dirty="0"/>
              <a:t>reorder by scores on Dim 1</a:t>
            </a:r>
          </a:p>
          <a:p>
            <a:pPr lvl="1"/>
            <a:r>
              <a:rPr lang="en-US" sz="2000" dirty="0"/>
              <a:t>seriation::permute(order=“CA”) does this for two-way tables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D7A47-2BB4-4642-A8E8-EEAAE24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A7BBF-A22D-44E8-B5E4-3B2837DCB631}"/>
              </a:ext>
            </a:extLst>
          </p:cNvPr>
          <p:cNvSpPr txBox="1"/>
          <p:nvPr/>
        </p:nvSpPr>
        <p:spPr>
          <a:xfrm>
            <a:off x="457200" y="4343400"/>
            <a:ext cx="3733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071C-CA46-408D-A909-2918C0CB9AEA}"/>
              </a:ext>
            </a:extLst>
          </p:cNvPr>
          <p:cNvSpPr txBox="1"/>
          <p:nvPr/>
        </p:nvSpPr>
        <p:spPr>
          <a:xfrm>
            <a:off x="4686300" y="4294247"/>
            <a:ext cx="3733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library(seriation)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Hazel Green Blue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 15     5   20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 54    29   84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 14    14   17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 10    16   94</a:t>
            </a:r>
          </a:p>
        </p:txBody>
      </p:sp>
    </p:spTree>
    <p:extLst>
      <p:ext uri="{BB962C8B-B14F-4D97-AF65-F5344CB8AC3E}">
        <p14:creationId xmlns:p14="http://schemas.microsoft.com/office/powerpoint/2010/main" val="11202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2B6-1614-7C2E-3E62-6298B6A2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6A316-B497-9462-15D7-EF0F583A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sieve plot, tile plot, using area ~ frequency</a:t>
            </a:r>
          </a:p>
          <a:p>
            <a:r>
              <a:rPr lang="en-CA" dirty="0"/>
              <a:t>Mosaic plots generalize more readily to </a:t>
            </a:r>
            <a:r>
              <a:rPr lang="en-CA" i="1" dirty="0"/>
              <a:t>n</a:t>
            </a:r>
            <a:r>
              <a:rPr lang="en-CA" dirty="0"/>
              <a:t>-way tables (subject to resolution of the display)</a:t>
            </a:r>
          </a:p>
          <a:p>
            <a:r>
              <a:rPr lang="en-CA" dirty="0"/>
              <a:t>Intimately connected to loglinear &amp; generalized linear models</a:t>
            </a:r>
          </a:p>
          <a:p>
            <a:pPr lvl="1"/>
            <a:r>
              <a:rPr lang="en-CA" dirty="0"/>
              <a:t>Can fit sequential models as variables are entered</a:t>
            </a:r>
          </a:p>
          <a:p>
            <a:pPr lvl="1"/>
            <a:r>
              <a:rPr lang="en-CA" dirty="0"/>
              <a:t>Show the pattern of association not accounted for in a given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ED50-6285-4C0A-94E2-F4004B15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0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6AACF-54C8-481C-A8A4-7C5C9CD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28D57CA-46E4-4260-843D-908402B9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5" y="2468562"/>
            <a:ext cx="4114800" cy="41148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FABA239-BF98-46EC-8D24-46B42FCA6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68562"/>
            <a:ext cx="41148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4D3F-A86A-409B-8FFF-BB01C116C279}"/>
              </a:ext>
            </a:extLst>
          </p:cNvPr>
          <p:cNvSpPr txBox="1"/>
          <p:nvPr/>
        </p:nvSpPr>
        <p:spPr>
          <a:xfrm>
            <a:off x="457200" y="1273906"/>
            <a:ext cx="8191845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    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mosaic(permute(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haireye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"CA"), shade=TRUE, labeling=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labeling_residuals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7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D78C-84A5-7A81-5BF7-122A84B8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Bee abundance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23C8-7500-2040-2FDF-D397DBC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3D352-8C59-9DC7-1ABF-556B77B0D98A}"/>
              </a:ext>
            </a:extLst>
          </p:cNvPr>
          <p:cNvSpPr txBox="1"/>
          <p:nvPr/>
        </p:nvSpPr>
        <p:spPr>
          <a:xfrm>
            <a:off x="381000" y="1219200"/>
            <a:ext cx="342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study by Taylor Kerekes examined the abundance of bee species in Ontario over three periods of time.  </a:t>
            </a:r>
          </a:p>
          <a:p>
            <a:endParaRPr lang="en-CA" dirty="0"/>
          </a:p>
          <a:p>
            <a:r>
              <a:rPr lang="en-CA" dirty="0"/>
              <a:t>Q: Does relative abundance of species differ over years?</a:t>
            </a:r>
          </a:p>
          <a:p>
            <a:endParaRPr lang="en-CA" dirty="0"/>
          </a:p>
          <a:p>
            <a:r>
              <a:rPr lang="en-CA" dirty="0"/>
              <a:t>A: Do a chi-square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1D26D-65B2-27A7-B4A4-674448532196}"/>
              </a:ext>
            </a:extLst>
          </p:cNvPr>
          <p:cNvSpPr txBox="1"/>
          <p:nvPr/>
        </p:nvSpPr>
        <p:spPr>
          <a:xfrm>
            <a:off x="4387640" y="1295400"/>
            <a:ext cx="44196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A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14 x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species       `2002` `2005` `2021`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&lt;chr&gt;        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Affinis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508      0      0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Bimaculatus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362    345    137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3 Borealis          30      6     11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Fervidus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634     19     10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Griseocollis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35     21     21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6 Impatiens        638    564    616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7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Pensylvanicus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112      0      0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Perplexus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160     57      9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9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Rufocinctus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51     46     17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Ternarius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9     16      9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11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Terricola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119      1      4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Vagans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713     82     39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13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Ashtoni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  27      0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14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Citrinus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(M)     234     38     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D6C82-DA52-272E-B427-311B22BABEDF}"/>
              </a:ext>
            </a:extLst>
          </p:cNvPr>
          <p:cNvSpPr txBox="1"/>
          <p:nvPr/>
        </p:nvSpPr>
        <p:spPr>
          <a:xfrm>
            <a:off x="381000" y="403461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[,-1])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Pearson's Chi-squared test</a:t>
            </a:r>
          </a:p>
          <a:p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bees[, -1]</a:t>
            </a:r>
          </a:p>
          <a:p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1981,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26, p-value &lt;2e-16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8AD28-AB02-CB53-A1BC-3FB4ADC31065}"/>
              </a:ext>
            </a:extLst>
          </p:cNvPr>
          <p:cNvSpPr txBox="1"/>
          <p:nvPr/>
        </p:nvSpPr>
        <p:spPr>
          <a:xfrm>
            <a:off x="381000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understand the pattern of association?</a:t>
            </a:r>
          </a:p>
        </p:txBody>
      </p:sp>
    </p:spTree>
    <p:extLst>
      <p:ext uri="{BB962C8B-B14F-4D97-AF65-F5344CB8AC3E}">
        <p14:creationId xmlns:p14="http://schemas.microsoft.com/office/powerpoint/2010/main" val="88343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263396-7398-4A26-E8A9-3452E660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4AC0C-F1F1-8BD7-177C-8DE014B307F6}"/>
              </a:ext>
            </a:extLst>
          </p:cNvPr>
          <p:cNvSpPr txBox="1"/>
          <p:nvPr/>
        </p:nvSpPr>
        <p:spPr>
          <a:xfrm>
            <a:off x="6248400" y="1752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Alphabetic order of species:</a:t>
            </a:r>
          </a:p>
          <a:p>
            <a:r>
              <a:rPr lang="en-CA" dirty="0"/>
              <a:t>No clear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7A562-A160-1480-4DE1-A938BC041A2D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</a:t>
            </a:r>
            <a:r>
              <a:rPr lang="en-CA" dirty="0" err="1"/>
              <a:t>bees.mat</a:t>
            </a:r>
            <a:r>
              <a:rPr lang="en-CA" dirty="0"/>
              <a:t>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17029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B5517-E9E5-F39F-F863-E1E3B04E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1B83-7821-B04E-AD7F-758754A332D2}"/>
              </a:ext>
            </a:extLst>
          </p:cNvPr>
          <p:cNvSpPr txBox="1"/>
          <p:nvPr/>
        </p:nvSpPr>
        <p:spPr>
          <a:xfrm>
            <a:off x="685800" y="1524000"/>
            <a:ext cx="73914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bees.ca &lt;- ca(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bees.mat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plot(bees.ca,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lines=c(FALSE,TRUE), 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 years with lines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mass = c(TRUE, TRUE))   </a:t>
            </a:r>
            <a:r>
              <a:rPr lang="en-CA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symbol size ~ marginal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C2E6-9859-0CE1-81A3-7D1277B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2" y="2763822"/>
            <a:ext cx="6266667" cy="37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8CC0C-83D2-F8DE-0557-9BC7FB958604}"/>
              </a:ext>
            </a:extLst>
          </p:cNvPr>
          <p:cNvSpPr txBox="1"/>
          <p:nvPr/>
        </p:nvSpPr>
        <p:spPr>
          <a:xfrm>
            <a:off x="685800" y="68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Correspondence analysis finds scores for the row &amp; col categories to account for maximum </a:t>
            </a:r>
            <a:r>
              <a:rPr lang="en-CA" dirty="0">
                <a:sym typeface="Symbol" panose="05050102010706020507" pitchFamily="18" charset="2"/>
              </a:rPr>
              <a:t>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05338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14C03-19CB-3195-3A2C-234FCE58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76AD2EC-BB46-C382-07A0-491B3BAA4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005840"/>
            <a:ext cx="5760720" cy="5760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A69CA-36F4-B9D8-B313-0A768F9061BF}"/>
              </a:ext>
            </a:extLst>
          </p:cNvPr>
          <p:cNvSpPr txBox="1"/>
          <p:nvPr/>
        </p:nvSpPr>
        <p:spPr>
          <a:xfrm>
            <a:off x="685800" y="457200"/>
            <a:ext cx="5181600" cy="38100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mosaic(permute(</a:t>
            </a:r>
            <a:r>
              <a:rPr lang="en-CA" dirty="0" err="1"/>
              <a:t>bees.mat</a:t>
            </a:r>
            <a:r>
              <a:rPr lang="en-CA" dirty="0"/>
              <a:t>, “CA”), shade=TRUE, …) </a:t>
            </a:r>
          </a:p>
        </p:txBody>
      </p:sp>
    </p:spTree>
    <p:extLst>
      <p:ext uri="{BB962C8B-B14F-4D97-AF65-F5344CB8AC3E}">
        <p14:creationId xmlns:p14="http://schemas.microsoft.com/office/powerpoint/2010/main" val="252272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D9D289-4489-4659-98EA-262BE7A9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Three-way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5BD1-56D7-4C65-A5D4-E83332FC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EBD8-9933-479B-864D-3078F97C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2523"/>
            <a:ext cx="8171428" cy="2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03D4-7F65-4183-9B00-B095A7FB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752043"/>
            <a:ext cx="8171428" cy="11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B35-9FE2-4139-9016-F6ED35A8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5041164"/>
            <a:ext cx="8171428" cy="1152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32EDC6-3815-49E7-88AE-7B621A61D32B}"/>
              </a:ext>
            </a:extLst>
          </p:cNvPr>
          <p:cNvSpPr/>
          <p:nvPr/>
        </p:nvSpPr>
        <p:spPr>
          <a:xfrm>
            <a:off x="3886200" y="2743200"/>
            <a:ext cx="1600200" cy="38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13902-84D0-4D15-83B8-0C3772D595E2}"/>
              </a:ext>
            </a:extLst>
          </p:cNvPr>
          <p:cNvSpPr/>
          <p:nvPr/>
        </p:nvSpPr>
        <p:spPr>
          <a:xfrm>
            <a:off x="3962400" y="3151650"/>
            <a:ext cx="1781686" cy="497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C1359-419A-40DB-B261-88C05CB2A96D}"/>
              </a:ext>
            </a:extLst>
          </p:cNvPr>
          <p:cNvSpPr/>
          <p:nvPr/>
        </p:nvSpPr>
        <p:spPr>
          <a:xfrm>
            <a:off x="5918200" y="3125615"/>
            <a:ext cx="604520" cy="52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0859-01F7-4A93-83F9-BDA6CFED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95C6-809E-418A-9493-7E6CE8AB2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fit the smallest model sufficient to explain/describe the observed frequencies</a:t>
            </a:r>
          </a:p>
          <a:p>
            <a:pPr lvl="1"/>
            <a:r>
              <a:rPr lang="en-US" sz="2000" dirty="0"/>
              <a:t>Similar to </a:t>
            </a:r>
            <a:r>
              <a:rPr lang="en-US" sz="2000" dirty="0" err="1"/>
              <a:t>Anova</a:t>
            </a:r>
            <a:r>
              <a:rPr lang="en-US" sz="2000" dirty="0"/>
              <a:t> models, ~(A + B + C)</a:t>
            </a:r>
            <a:r>
              <a:rPr lang="en-US" sz="2000" baseline="30000" dirty="0"/>
              <a:t>3</a:t>
            </a:r>
            <a:r>
              <a:rPr lang="en-US" sz="2000" dirty="0"/>
              <a:t> with all interactions</a:t>
            </a:r>
          </a:p>
          <a:p>
            <a:r>
              <a:rPr lang="en-US" sz="2400" dirty="0"/>
              <a:t>Hierarchical models</a:t>
            </a:r>
          </a:p>
          <a:p>
            <a:pPr lvl="1"/>
            <a:r>
              <a:rPr lang="en-US" sz="2000" dirty="0"/>
              <a:t>A high-order term, like </a:t>
            </a:r>
            <a:r>
              <a:rPr lang="en-US" sz="2000" dirty="0">
                <a:sym typeface="Symbol" panose="05050102010706020507" pitchFamily="18" charset="2"/>
              </a:rPr>
              <a:t></a:t>
            </a:r>
            <a:r>
              <a:rPr lang="en-US" sz="2000" baseline="-25000" dirty="0" err="1">
                <a:sym typeface="Symbol" panose="05050102010706020507" pitchFamily="18" charset="2"/>
              </a:rPr>
              <a:t>ijk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aseline="30000" dirty="0">
                <a:sym typeface="Symbol" panose="05050102010706020507" pitchFamily="18" charset="2"/>
              </a:rPr>
              <a:t>ABC</a:t>
            </a:r>
            <a:r>
              <a:rPr lang="en-US" sz="2000" dirty="0">
                <a:sym typeface="Symbol" panose="05050102010706020507" pitchFamily="18" charset="2"/>
              </a:rPr>
              <a:t>  all lower order terms included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E.g. [ABC]  A + B + C + AB + AC + BC</a:t>
            </a: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[AB][AC]  A + B + C + AB + AC</a:t>
            </a:r>
            <a:endParaRPr lang="en-US" sz="2000" dirty="0"/>
          </a:p>
          <a:p>
            <a:r>
              <a:rPr lang="en-US" sz="2400" dirty="0"/>
              <a:t>Thus, a shorthand notation for a loglinear model lists only the high-order terms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B251-1BD4-421E-B2FD-E6BB198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AC53-1443-4399-A30D-4F084401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6516-59E5-466C-9E1E-D361A614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For a three-way table there is a range of models between mutual independence, [A][B][C], and the saturated model, [ABC]</a:t>
            </a:r>
          </a:p>
          <a:p>
            <a:r>
              <a:rPr lang="en-US" sz="2000" dirty="0"/>
              <a:t>Each model has an independence interpretation: </a:t>
            </a:r>
          </a:p>
          <a:p>
            <a:pPr marL="0" indent="0">
              <a:buNone/>
            </a:pPr>
            <a:r>
              <a:rPr lang="en-US" sz="2400" dirty="0"/>
              <a:t>                [A][B]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/>
              <a:t>   A </a:t>
            </a:r>
            <a:r>
              <a:rPr lang="en-US" sz="2400" dirty="0">
                <a:sym typeface="Symbol" panose="05050102010706020507" pitchFamily="18" charset="2"/>
              </a:rPr>
              <a:t> B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 MT" panose="05050102010706020507" pitchFamily="18" charset="2"/>
              </a:rPr>
              <a:t>≡</a:t>
            </a:r>
            <a:r>
              <a:rPr lang="en-US" sz="2400" dirty="0">
                <a:sym typeface="Symbol" panose="05050102010706020507" pitchFamily="18" charset="2"/>
              </a:rPr>
              <a:t>   A independent of B</a:t>
            </a:r>
          </a:p>
          <a:p>
            <a:r>
              <a:rPr lang="en-US" sz="2000" dirty="0"/>
              <a:t>Special names for various </a:t>
            </a:r>
            <a:r>
              <a:rPr lang="en-US" sz="2000" dirty="0" err="1"/>
              <a:t>submodels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92F79-588A-4477-A4CB-4423576A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0C6FC-676C-472B-9BA5-EA61A773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81400"/>
            <a:ext cx="8171428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83BE-FCA4-4467-9441-CDD5A09B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6F9E-E46A-4EE3-8AE1-32DED34F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5981-84D9-4BAA-B6DC-AAB349AE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47800"/>
            <a:ext cx="8000000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69003-3296-40EC-A5F4-C072A4AC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905190"/>
            <a:ext cx="8000000" cy="1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F0041-DCED-4D30-97BF-540C4BC0B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267200"/>
            <a:ext cx="8000000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0B4-75C8-41AF-9721-2A86D34A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types: </a:t>
            </a:r>
            <a:r>
              <a:rPr lang="en-US" dirty="0" err="1"/>
              <a:t>loglm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80A5C-5298-48AE-8D1F-811AF974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D5C64-04D1-43BE-9ABB-60389ED89EDD}"/>
              </a:ext>
            </a:extLst>
          </p:cNvPr>
          <p:cNvSpPr txBox="1"/>
          <p:nvPr/>
        </p:nvSpPr>
        <p:spPr>
          <a:xfrm>
            <a:off x="457200" y="2571552"/>
            <a:ext cx="8229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+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mutual independence      [A][B][C]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+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joint independence       [AB][C]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A*C + B*C)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conditional independence 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(A + B + C)^2)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homogeneous, all 2-way   [AB][AC][BC]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(~ A * B * C)  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saturated model          [ABC]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525-2177-40A5-B121-05879863618F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of these have simple translations into the model formulae for </a:t>
            </a:r>
            <a:r>
              <a:rPr lang="en-US" sz="2400" dirty="0" err="1"/>
              <a:t>loglm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01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59D0A-B932-411A-68BD-3DEC338737DF}"/>
              </a:ext>
            </a:extLst>
          </p:cNvPr>
          <p:cNvSpPr txBox="1"/>
          <p:nvPr/>
        </p:nvSpPr>
        <p:spPr>
          <a:xfrm>
            <a:off x="4876800" y="1764268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CC5AC-2778-E0F1-E9E7-74884341750E}"/>
              </a:ext>
            </a:extLst>
          </p:cNvPr>
          <p:cNvSpPr txBox="1"/>
          <p:nvPr/>
        </p:nvSpPr>
        <p:spPr>
          <a:xfrm>
            <a:off x="457200" y="1219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Mosaic displays theory: Hartigan &amp; Kleiner (1981); Friendly (1994, 1999)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67DD6-1FC6-472E-4A80-6FB8A8DDE5A3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height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C6-50AC-3623-19E2-E12AD635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3E1-C404-7572-6A02-66CA73C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Collapsibility: Marginal &amp; conditional associations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ADE-87C2-239D-955B-CE758D3F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Q: When can we legitimately collapse a table, ABC over some variable (C)?</a:t>
            </a:r>
          </a:p>
          <a:p>
            <a:r>
              <a:rPr lang="en-CA" sz="2400" dirty="0"/>
              <a:t>A: When the marginal association of AB is the same as the conditional association, AB | C</a:t>
            </a:r>
          </a:p>
          <a:p>
            <a:r>
              <a:rPr lang="en-CA" sz="2400" dirty="0"/>
              <a:t>Recall the Berkeley data</a:t>
            </a:r>
          </a:p>
          <a:p>
            <a:pPr lvl="1"/>
            <a:r>
              <a:rPr lang="en-CA" sz="2000" dirty="0"/>
              <a:t>Margin of Admit, Gender ignoring Dept showed strong association</a:t>
            </a:r>
          </a:p>
          <a:p>
            <a:pPr lvl="1"/>
            <a:r>
              <a:rPr lang="en-CA" sz="2000" dirty="0"/>
              <a:t>The partial assoc. within Dept were mostly NS</a:t>
            </a:r>
          </a:p>
          <a:p>
            <a:pPr lvl="1"/>
            <a:r>
              <a:rPr lang="en-CA" sz="2000" dirty="0"/>
              <a:t>This is an example of Simpson’s paradox</a:t>
            </a:r>
          </a:p>
          <a:p>
            <a:r>
              <a:rPr lang="en-CA" sz="2400" dirty="0"/>
              <a:t>Three-way tables: The AB marginal and AB | C conditional associations are the same, if either:</a:t>
            </a:r>
          </a:p>
          <a:p>
            <a:pPr lvl="1"/>
            <a:r>
              <a:rPr lang="en-CA" sz="2000" dirty="0"/>
              <a:t>A &amp; C are conditionally independent, A </a:t>
            </a:r>
            <a:r>
              <a:rPr lang="en-CA" sz="2000" dirty="0">
                <a:sym typeface="Symbol" panose="05050102010706020507" pitchFamily="18" charset="2"/>
              </a:rPr>
              <a:t> C| B = [AB][CB]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B &amp; C are conditionally independent, B  C | A = [AB][AC]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 no three-way association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03C8D-B755-B47A-E820-2748F682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B7CC-6717-3EB1-0450-6A6B0D70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Response vs. Association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70B58-3C99-BFD6-BE9A-F4C90AD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BAFF-49D3-E8D4-71FD-657D5F69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1502046"/>
            <a:ext cx="7952381" cy="1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8DCC-94AC-ADBC-A186-31A86C4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3" y="3292523"/>
            <a:ext cx="7961905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CAFE-9AC5-67F1-BD34-E48113F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Goodness of fit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BAAF2-8625-B620-7112-A7267F07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0121-0A64-9728-3894-3B255655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71428" cy="20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0BEF7-B203-F0D1-1A21-F7A24F87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3" y="3638295"/>
            <a:ext cx="8171428" cy="1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E331-37F4-3DF3-30D7-A8359E76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models &amp; ANOVA-type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3997-3F0C-39D4-9AC0-047DF633D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Two models, M</a:t>
            </a:r>
            <a:r>
              <a:rPr lang="en-CA" sz="2000" baseline="-25000" dirty="0"/>
              <a:t>1</a:t>
            </a:r>
            <a:r>
              <a:rPr lang="en-CA" sz="2000" dirty="0"/>
              <a:t> and M</a:t>
            </a:r>
            <a:r>
              <a:rPr lang="en-CA" sz="2000" baseline="-25000" dirty="0"/>
              <a:t>2</a:t>
            </a:r>
            <a:r>
              <a:rPr lang="en-CA" sz="2000" dirty="0"/>
              <a:t> are </a:t>
            </a:r>
            <a:r>
              <a:rPr lang="en-CA" sz="2000" dirty="0">
                <a:solidFill>
                  <a:srgbClr val="0070C0"/>
                </a:solidFill>
              </a:rPr>
              <a:t>nested</a:t>
            </a:r>
            <a:r>
              <a:rPr lang="en-CA" sz="2000" dirty="0"/>
              <a:t> when one (say, M</a:t>
            </a:r>
            <a:r>
              <a:rPr lang="en-CA" sz="2000" baseline="-25000" dirty="0"/>
              <a:t>2</a:t>
            </a:r>
            <a:r>
              <a:rPr lang="en-CA" sz="2000" dirty="0"/>
              <a:t>) is a special case of the other</a:t>
            </a:r>
          </a:p>
          <a:p>
            <a:r>
              <a:rPr lang="en-CA" sz="2000" dirty="0"/>
              <a:t>Model M</a:t>
            </a:r>
            <a:r>
              <a:rPr lang="en-CA" sz="2000" baseline="-25000" dirty="0"/>
              <a:t>2</a:t>
            </a:r>
            <a:r>
              <a:rPr lang="en-CA" sz="2000" dirty="0"/>
              <a:t> (w/ </a:t>
            </a:r>
            <a:r>
              <a:rPr lang="en-CA" sz="2000" dirty="0">
                <a:sym typeface="Symbol" panose="05050102010706020507" pitchFamily="18" charset="2"/>
              </a:rPr>
              <a:t>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 fits a subset of the parameters  of M1 (w/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is more restrictive – cannot fit better than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: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) ≥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(M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  <a:p>
            <a:r>
              <a:rPr lang="en-CA" sz="2000" dirty="0">
                <a:sym typeface="Symbol" panose="05050102010706020507" pitchFamily="18" charset="2"/>
              </a:rPr>
              <a:t>The least restrictive model is the saturated model [ABC …], w/ </a:t>
            </a:r>
            <a:r>
              <a:rPr lang="en-CA" sz="2000" i="1" dirty="0">
                <a:sym typeface="Symbol" panose="05050102010706020507" pitchFamily="18" charset="2"/>
              </a:rPr>
              <a:t>G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= 0</a:t>
            </a:r>
          </a:p>
          <a:p>
            <a:endParaRPr lang="en-CA" sz="2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CA" sz="2000" dirty="0">
                <a:sym typeface="Symbol" panose="05050102010706020507" pitchFamily="18" charset="2"/>
              </a:rPr>
              <a:t>Therefore, we can test the 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difference in G</a:t>
            </a:r>
            <a:r>
              <a:rPr lang="en-CA" sz="2000" baseline="30000" dirty="0">
                <a:solidFill>
                  <a:srgbClr val="0070C0"/>
                </a:solidFill>
                <a:sym typeface="Symbol" panose="05050102010706020507" pitchFamily="18" charset="2"/>
              </a:rPr>
              <a:t>2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CA" sz="2000" dirty="0">
                <a:sym typeface="Symbol" panose="05050102010706020507" pitchFamily="18" charset="2"/>
              </a:rPr>
              <a:t>as a specific test of the added restrictions in M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compared to M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.</a:t>
            </a:r>
          </a:p>
          <a:p>
            <a:r>
              <a:rPr lang="en-CA" sz="2000" dirty="0">
                <a:sym typeface="Symbol" panose="05050102010706020507" pitchFamily="18" charset="2"/>
              </a:rPr>
              <a:t>This test has a </a:t>
            </a:r>
            <a:r>
              <a:rPr lang="en-CA" sz="2000" baseline="30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distribution with </a:t>
            </a:r>
            <a:r>
              <a:rPr lang="en-CA" sz="2000" dirty="0" err="1">
                <a:sym typeface="Symbol" panose="05050102010706020507" pitchFamily="18" charset="2"/>
              </a:rPr>
              <a:t>df</a:t>
            </a:r>
            <a:r>
              <a:rPr lang="en-CA" sz="2000" dirty="0">
                <a:sym typeface="Symbol" panose="05050102010706020507" pitchFamily="18" charset="2"/>
              </a:rPr>
              <a:t> = 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  - 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DB78B-F6AD-5C59-0A38-9E4BCDE3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7A524-16D4-D535-2D27-09C52A38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00600"/>
            <a:ext cx="6742857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8E2A-F71D-344F-F5BA-11FE98A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BA3D3-E83C-668A-390E-CCE08F99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2E927-BCC1-9A66-E654-2B17F364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2" y="1148864"/>
            <a:ext cx="8171428" cy="3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22CB6-E10B-E72F-080A-A4DE61ADFE12}"/>
              </a:ext>
            </a:extLst>
          </p:cNvPr>
          <p:cNvSpPr txBox="1"/>
          <p:nvPr/>
        </p:nvSpPr>
        <p:spPr>
          <a:xfrm>
            <a:off x="486902" y="488730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Only testing the decrease in G2 from one model to the next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Here, each model is significantly better than the previous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Joint vs. all two-way: Does Admit depend on Dept and/or Gender?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CA" dirty="0"/>
              <a:t>Absolut fit of all 2-way model is not terrible.  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244859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1D18-742A-5445-A8EB-C7B047D9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these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C35E1-D454-FC97-5006-E5C3702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282C4-7093-A9D6-FEBF-7221D5F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171428" cy="15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F6246-81D8-3E6D-65E8-320E541C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817142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36AC8-F90F-D1CE-7F13-328E6794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6321"/>
            <a:ext cx="8180952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6CCA-1A59-DAA5-A557-BB9F0079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Example: Berkeley admissions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7DAD5-F53C-A0F9-52A1-64122617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30849-4A95-7AD5-3CD4-DC2181784B92}"/>
              </a:ext>
            </a:extLst>
          </p:cNvPr>
          <p:cNvSpPr txBox="1"/>
          <p:nvPr/>
        </p:nvSpPr>
        <p:spPr>
          <a:xfrm>
            <a:off x="457200" y="111842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the model of mutual independence, using </a:t>
            </a:r>
            <a:r>
              <a:rPr lang="en-CA" dirty="0" err="1"/>
              <a:t>loglm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70E5D-3AEB-FBCB-BEC4-B240C4C4FC86}"/>
              </a:ext>
            </a:extLst>
          </p:cNvPr>
          <p:cNvSpPr txBox="1"/>
          <p:nvPr/>
        </p:nvSpPr>
        <p:spPr>
          <a:xfrm>
            <a:off x="457200" y="1576249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Dept + Gender,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Dept + Gender,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2097.7 16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2000.3 16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4D758-2234-DCBE-A81A-2C1D2FC9DBDB}"/>
              </a:ext>
            </a:extLst>
          </p:cNvPr>
          <p:cNvSpPr txBox="1"/>
          <p:nvPr/>
        </p:nvSpPr>
        <p:spPr>
          <a:xfrm>
            <a:off x="457200" y="375100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D8A3F-9E79-E6B6-945B-F4AF25F030B8}"/>
              </a:ext>
            </a:extLst>
          </p:cNvPr>
          <p:cNvSpPr txBox="1"/>
          <p:nvPr/>
        </p:nvSpPr>
        <p:spPr>
          <a:xfrm>
            <a:off x="457200" y="428195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* (Dept +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* (Dept +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1148.9 10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1015.7 10        0</a:t>
            </a:r>
          </a:p>
        </p:txBody>
      </p:sp>
    </p:spTree>
    <p:extLst>
      <p:ext uri="{BB962C8B-B14F-4D97-AF65-F5344CB8AC3E}">
        <p14:creationId xmlns:p14="http://schemas.microsoft.com/office/powerpoint/2010/main" val="133923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20B4E-BFA9-FCB2-343B-08959BE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38084-56C0-CD99-0B62-99763DB9C8E2}"/>
              </a:ext>
            </a:extLst>
          </p:cNvPr>
          <p:cNvSpPr txBox="1"/>
          <p:nvPr/>
        </p:nvSpPr>
        <p:spPr>
          <a:xfrm>
            <a:off x="609600" y="838200"/>
            <a:ext cx="8077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 Admit + (Dept * Gender),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berk.loglm2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~Admit + (Dept * Gender),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877.06 11        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797.70 11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078D8-18F8-277D-4C16-CFDFA26B39B4}"/>
              </a:ext>
            </a:extLst>
          </p:cNvPr>
          <p:cNvSpPr txBox="1"/>
          <p:nvPr/>
        </p:nvSpPr>
        <p:spPr>
          <a:xfrm>
            <a:off x="685800" y="3581400"/>
            <a:ext cx="76962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 &lt;-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(~(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Admit+Dept+Gender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)^2, data=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berk.loglm3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loglm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~(Admit + Dept + Gender)^2, data =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Statistics: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X^2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P(&gt; X^2)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Ratio 20.204  5 0.0011441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Pearson          18.823  5 0.0020740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818A9-1B1A-063A-2F6F-E22B16465879}"/>
              </a:ext>
            </a:extLst>
          </p:cNvPr>
          <p:cNvSpPr txBox="1"/>
          <p:nvPr/>
        </p:nvSpPr>
        <p:spPr>
          <a:xfrm>
            <a:off x="685800" y="381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Conditional independence, [AD] [AG]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F0CB8-252C-00CE-CE4F-9E3545FD7C83}"/>
              </a:ext>
            </a:extLst>
          </p:cNvPr>
          <p:cNvSpPr txBox="1"/>
          <p:nvPr/>
        </p:nvSpPr>
        <p:spPr>
          <a:xfrm>
            <a:off x="685800" y="3124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two-way model, [AD] [AG] [DG]</a:t>
            </a:r>
          </a:p>
        </p:txBody>
      </p:sp>
    </p:spTree>
    <p:extLst>
      <p:ext uri="{BB962C8B-B14F-4D97-AF65-F5344CB8AC3E}">
        <p14:creationId xmlns:p14="http://schemas.microsoft.com/office/powerpoint/2010/main" val="196608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02348-6B95-DCBD-23F2-D3F67EC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ANOVA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872C2-0684-6C26-6870-8F301D14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1D0FB-338B-C36F-A04C-043BD95B6B78}"/>
              </a:ext>
            </a:extLst>
          </p:cNvPr>
          <p:cNvSpPr txBox="1"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 &lt;-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berk.loglm3, test="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aov1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+ Dept + Gender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~Admit * (Dept + Gender)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~(Admit + Dept + Gender)^2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2097.671 16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1148.901 10    948.770         6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20.204  5   1128.697         5        0.00000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0.000  0     20.204         5        0.00114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CADC1-8B8D-CCC0-5C9E-870CE6E16D12}"/>
              </a:ext>
            </a:extLst>
          </p:cNvPr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nested. Compare with </a:t>
            </a:r>
            <a:r>
              <a:rPr lang="en-CA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45B52-8946-B624-A979-FFC812FD8D1C}"/>
              </a:ext>
            </a:extLst>
          </p:cNvPr>
          <p:cNvSpPr txBox="1"/>
          <p:nvPr/>
        </p:nvSpPr>
        <p:spPr>
          <a:xfrm>
            <a:off x="533400" y="5715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relative fit</a:t>
            </a:r>
            <a:r>
              <a:rPr lang="en-CA" dirty="0"/>
              <a:t>, </a:t>
            </a:r>
            <a:r>
              <a:rPr lang="en-CA" dirty="0">
                <a:sym typeface="Symbol" panose="05050102010706020507" pitchFamily="18" charset="2"/>
              </a:rPr>
              <a:t>G</a:t>
            </a:r>
            <a:r>
              <a:rPr lang="en-CA" baseline="30000" dirty="0">
                <a:sym typeface="Symbol" panose="05050102010706020507" pitchFamily="18" charset="2"/>
              </a:rPr>
              <a:t>2</a:t>
            </a:r>
            <a:r>
              <a:rPr lang="en-CA" dirty="0">
                <a:sym typeface="Symbol" panose="05050102010706020507" pitchFamily="18" charset="2"/>
              </a:rPr>
              <a:t> = </a:t>
            </a:r>
            <a:r>
              <a:rPr lang="en-CA" dirty="0"/>
              <a:t> G</a:t>
            </a:r>
            <a:r>
              <a:rPr lang="en-CA" baseline="30000" dirty="0"/>
              <a:t>2</a:t>
            </a:r>
            <a:r>
              <a:rPr lang="en-CA" dirty="0"/>
              <a:t> (M</a:t>
            </a:r>
            <a:r>
              <a:rPr lang="en-CA" baseline="-25000" dirty="0"/>
              <a:t>i</a:t>
            </a:r>
            <a:r>
              <a:rPr lang="en-CA" dirty="0"/>
              <a:t> | M</a:t>
            </a:r>
            <a:r>
              <a:rPr lang="en-CA" baseline="-25000" dirty="0"/>
              <a:t>i-1</a:t>
            </a:r>
            <a:r>
              <a:rPr lang="en-CA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60715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692-2F92-2315-C6A5-6A5657C7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LRstats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6FA9-0563-C9A2-2E4A-EBE3A008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3F93B-D1A1-C14D-4E2F-D35AABFA0BFD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CA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one-line summaries of a collection of models</a:t>
            </a:r>
          </a:p>
          <a:p>
            <a:r>
              <a:rPr lang="en-CA" dirty="0"/>
              <a:t>These are tests of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goodness of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39635-6DD8-BF8B-FBE3-3DE3F4E280BD}"/>
              </a:ext>
            </a:extLst>
          </p:cNvPr>
          <p:cNvSpPr txBox="1"/>
          <p:nvPr/>
        </p:nvSpPr>
        <p:spPr>
          <a:xfrm>
            <a:off x="533400" y="2128680"/>
            <a:ext cx="815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(berk.loglm0, berk.loglm1, berk.loglm2, berk.loglm3)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berk.loglm0 2273 2282     2098 16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berk.loglm1 1336 1352     1149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berk.loglm2 1062 1077      877 11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berk.loglm3  217  240       20  5     0.0011 **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280B-9121-CD14-0105-AF60B036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7" y="4472184"/>
            <a:ext cx="8161905" cy="2009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64CAFC-9420-A4A0-D1C2-FD9C51F2B59E}"/>
              </a:ext>
            </a:extLst>
          </p:cNvPr>
          <p:cNvSpPr/>
          <p:nvPr/>
        </p:nvSpPr>
        <p:spPr>
          <a:xfrm>
            <a:off x="1828800" y="2597446"/>
            <a:ext cx="1142999" cy="115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4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C5F3-26A9-1746-B82A-38A27AD7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E38DB-B300-A9B3-3CCD-594A54284AEF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UCB Admissions: Gender x Admit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E21DB-94BB-92F4-C44A-5535FE373AC6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width ~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cond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freq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: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|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ikj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</a:rPr>
              <a:t>ij</a:t>
            </a:r>
            <a:r>
              <a:rPr lang="en-CA" baseline="-25000" dirty="0">
                <a:solidFill>
                  <a:schemeClr val="bg1">
                    <a:lumMod val="65000"/>
                  </a:schemeClr>
                </a:solidFill>
              </a:rPr>
              <a:t>+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olidFill>
                  <a:schemeClr val="bg1">
                    <a:lumMod val="65000"/>
                  </a:schemeClr>
                </a:solidFill>
                <a:sym typeface="Symbol" panose="05050102010706020507" pitchFamily="18" charset="2"/>
              </a:rPr>
              <a:t>ijk</a:t>
            </a:r>
            <a:endParaRPr lang="en-CA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0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2CB-5B0D-3FC9-608A-48DD689D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Predictor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1B60F-9A0C-24EA-72CF-3CADC24D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14D6-490E-68F7-BF32-E07AD33E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38095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09E9D-D6EE-C4EB-59E7-ED9797E5F9DB}"/>
              </a:ext>
            </a:extLst>
          </p:cNvPr>
          <p:cNvSpPr txBox="1"/>
          <p:nvPr/>
        </p:nvSpPr>
        <p:spPr>
          <a:xfrm>
            <a:off x="4782052" y="2313061"/>
            <a:ext cx="354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response models, the mosaic of the predictors gives a graphic summary of background variables</a:t>
            </a:r>
          </a:p>
        </p:txBody>
      </p:sp>
    </p:spTree>
    <p:extLst>
      <p:ext uri="{BB962C8B-B14F-4D97-AF65-F5344CB8AC3E}">
        <p14:creationId xmlns:p14="http://schemas.microsoft.com/office/powerpoint/2010/main" val="390562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F842-BA39-3452-63F6-74560B4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Visual fitting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B99DA-6FF6-F67B-6B94-F3D7E6C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Each mosaic shows:</a:t>
            </a:r>
          </a:p>
          <a:p>
            <a:pPr lvl="1"/>
            <a:r>
              <a:rPr lang="en-CA" sz="2000" dirty="0"/>
              <a:t>The DATA – size of tiles</a:t>
            </a:r>
          </a:p>
          <a:p>
            <a:pPr lvl="1"/>
            <a:r>
              <a:rPr lang="en-CA" sz="2000" dirty="0"/>
              <a:t>(some) marginal frequencies – initial splits (visual grouping)</a:t>
            </a:r>
          </a:p>
          <a:p>
            <a:pPr lvl="1"/>
            <a:r>
              <a:rPr lang="en-CA" sz="2000" dirty="0"/>
              <a:t>RESIDUALS (shading) – what associations have been omitted?</a:t>
            </a:r>
          </a:p>
          <a:p>
            <a:r>
              <a:rPr lang="en-CA" sz="2400" dirty="0"/>
              <a:t>Visual fitting</a:t>
            </a:r>
          </a:p>
          <a:p>
            <a:pPr lvl="1"/>
            <a:r>
              <a:rPr lang="en-CA" sz="2000" dirty="0"/>
              <a:t>Start with a simple model: mutual independence or joint independence for response models</a:t>
            </a:r>
          </a:p>
          <a:p>
            <a:pPr lvl="1"/>
            <a:r>
              <a:rPr lang="en-CA" sz="2000" dirty="0"/>
              <a:t>Pattern of residuals: suggest a better model </a:t>
            </a:r>
            <a:r>
              <a:rPr lang="en-CA" sz="2000" dirty="0">
                <a:sym typeface="Symbol" panose="05050102010706020507" pitchFamily="18" charset="2"/>
              </a:rPr>
              <a:t> smaller residuals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Add terms:  smaller residuals, less shading: “</a:t>
            </a:r>
            <a:r>
              <a:rPr lang="en-CA" sz="2000" dirty="0">
                <a:solidFill>
                  <a:srgbClr val="0070C0"/>
                </a:solidFill>
                <a:sym typeface="Symbol" panose="05050102010706020507" pitchFamily="18" charset="2"/>
              </a:rPr>
              <a:t>cleaning the mosaic</a:t>
            </a:r>
            <a:r>
              <a:rPr lang="en-CA" sz="2000" dirty="0">
                <a:sym typeface="Symbol" panose="05050102010706020507" pitchFamily="18" charset="2"/>
              </a:rPr>
              <a:t>”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Good fitting model will have mostly unshaded tiles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AC754-D333-DE72-594F-5483A4E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751B-ACD0-FED1-5489-1B79B23D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15645-E58E-0AD6-6512-F32A3C24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4752381" cy="476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F9D02-2E3B-F3B3-236D-E1AAE217BFDE}"/>
              </a:ext>
            </a:extLst>
          </p:cNvPr>
          <p:cNvSpPr txBox="1"/>
          <p:nvPr/>
        </p:nvSpPr>
        <p:spPr>
          <a:xfrm>
            <a:off x="533400" y="381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the Berkeley data, start with the model of </a:t>
            </a:r>
            <a:r>
              <a:rPr lang="en-CA" dirty="0">
                <a:solidFill>
                  <a:srgbClr val="0070C0"/>
                </a:solidFill>
              </a:rPr>
              <a:t>joint independence</a:t>
            </a:r>
            <a:r>
              <a:rPr lang="en-CA" dirty="0"/>
              <a:t>, [A][DG]</a:t>
            </a:r>
          </a:p>
          <a:p>
            <a:r>
              <a:rPr lang="en-CA" dirty="0"/>
              <a:t>Fits badly: G</a:t>
            </a:r>
            <a:r>
              <a:rPr lang="en-CA" baseline="30000" dirty="0"/>
              <a:t>2</a:t>
            </a:r>
            <a:r>
              <a:rPr lang="en-CA" dirty="0"/>
              <a:t> </a:t>
            </a:r>
            <a:r>
              <a:rPr lang="en-CA" baseline="-25000" dirty="0"/>
              <a:t>(11) </a:t>
            </a:r>
            <a:r>
              <a:rPr lang="en-CA" dirty="0"/>
              <a:t>= 877.1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5080E-1DE0-75B9-DBCD-EB2220C6589E}"/>
              </a:ext>
            </a:extLst>
          </p:cNvPr>
          <p:cNvSpPr txBox="1"/>
          <p:nvPr/>
        </p:nvSpPr>
        <p:spPr>
          <a:xfrm>
            <a:off x="5638800" y="17526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the </a:t>
            </a:r>
            <a:r>
              <a:rPr lang="en-CA" dirty="0">
                <a:solidFill>
                  <a:srgbClr val="0070C0"/>
                </a:solidFill>
              </a:rPr>
              <a:t>null, </a:t>
            </a:r>
            <a:r>
              <a:rPr lang="en-CA" dirty="0"/>
              <a:t>or</a:t>
            </a:r>
            <a:r>
              <a:rPr lang="en-CA" dirty="0">
                <a:solidFill>
                  <a:srgbClr val="0070C0"/>
                </a:solidFill>
              </a:rPr>
              <a:t> baseline </a:t>
            </a:r>
            <a:r>
              <a:rPr lang="en-CA" dirty="0"/>
              <a:t>model when Admit is the response variable.</a:t>
            </a:r>
          </a:p>
          <a:p>
            <a:endParaRPr lang="en-CA" dirty="0"/>
          </a:p>
          <a:p>
            <a:r>
              <a:rPr lang="en-CA" dirty="0"/>
              <a:t>Allows assoc. of [Dept Gender], not shown in shading</a:t>
            </a:r>
          </a:p>
          <a:p>
            <a:endParaRPr lang="en-CA" dirty="0"/>
          </a:p>
          <a:p>
            <a:r>
              <a:rPr lang="en-CA" dirty="0"/>
              <a:t>Remaining shading suggests:</a:t>
            </a:r>
          </a:p>
          <a:p>
            <a:r>
              <a:rPr lang="en-CA" dirty="0"/>
              <a:t>[AD] : Admit varies w/ Dept</a:t>
            </a:r>
          </a:p>
          <a:p>
            <a:r>
              <a:rPr lang="en-CA" dirty="0"/>
              <a:t>[AG] : Admit varies w/ Gender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93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17A17-191F-C8AC-7195-61295809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E297-8B9A-E6B3-B97E-AE1F0DA6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900428"/>
            <a:ext cx="8142857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1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1B5DB-1C07-4D40-8491-B7350CF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Double decker plots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4E1B-F5C3-41F2-46E5-C517821C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C877-16DB-F3DD-BBE3-0522930E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5874"/>
            <a:ext cx="5695238" cy="35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F18E0-84CA-1F18-71C4-5D70CE5037B7}"/>
              </a:ext>
            </a:extLst>
          </p:cNvPr>
          <p:cNvSpPr txBox="1"/>
          <p:nvPr/>
        </p:nvSpPr>
        <p:spPr>
          <a:xfrm>
            <a:off x="457200" y="12192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Visualize dependence of one </a:t>
            </a:r>
            <a:r>
              <a:rPr lang="en-CA" sz="1600" dirty="0">
                <a:solidFill>
                  <a:srgbClr val="0070C0"/>
                </a:solidFill>
              </a:rPr>
              <a:t>response</a:t>
            </a:r>
            <a:r>
              <a:rPr lang="en-CA" sz="1600" dirty="0"/>
              <a:t> variable (typically binary) on combinations of predictors</a:t>
            </a:r>
          </a:p>
          <a:p>
            <a:r>
              <a:rPr lang="en-CA" sz="1600" dirty="0"/>
              <a:t>Formally: mosaic plots with vertical splits for all predictors, highlighting the response by shading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CC623-0A9C-1C5D-CC34-6901D69946EE}"/>
              </a:ext>
            </a:extLst>
          </p:cNvPr>
          <p:cNvSpPr txBox="1"/>
          <p:nvPr/>
        </p:nvSpPr>
        <p:spPr>
          <a:xfrm>
            <a:off x="457200" y="2209800"/>
            <a:ext cx="81534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doubledecker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(Admit ~ Dept + Gender, data =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UCBAdmissions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[2:1, ,])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2339-62F6-D9E5-0B8A-B04747EDD327}"/>
              </a:ext>
            </a:extLst>
          </p:cNvPr>
          <p:cNvSpPr txBox="1"/>
          <p:nvPr/>
        </p:nvSpPr>
        <p:spPr>
          <a:xfrm>
            <a:off x="7086600" y="5943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DDAR Fig 5.34, p 211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4A6E-9AB5-A9DA-46F4-C539CE0DE20E}"/>
              </a:ext>
            </a:extLst>
          </p:cNvPr>
          <p:cNvSpPr txBox="1"/>
          <p:nvPr/>
        </p:nvSpPr>
        <p:spPr>
          <a:xfrm>
            <a:off x="6629400" y="2971800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exploratory plot</a:t>
            </a:r>
          </a:p>
          <a:p>
            <a:endParaRPr lang="en-CA" dirty="0"/>
          </a:p>
          <a:p>
            <a:r>
              <a:rPr lang="en-CA" dirty="0"/>
              <a:t>Highlights the M-F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  in Admit for Dept A</a:t>
            </a:r>
          </a:p>
        </p:txBody>
      </p:sp>
    </p:spTree>
    <p:extLst>
      <p:ext uri="{BB962C8B-B14F-4D97-AF65-F5344CB8AC3E}">
        <p14:creationId xmlns:p14="http://schemas.microsoft.com/office/powerpoint/2010/main" val="2497440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9143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27CD7-8146-44FF-0C7B-B74CE5DF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Survival on the </a:t>
            </a:r>
            <a:r>
              <a:rPr lang="en-US" sz="6000" i="1" dirty="0"/>
              <a:t>Titanic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E748F-FD22-8B8E-25C3-DB2F4C9E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outdoor, watercraft, boat&#10;&#10;Description automatically generated">
            <a:extLst>
              <a:ext uri="{FF2B5EF4-FFF2-40B4-BE49-F238E27FC236}">
                <a16:creationId xmlns:a16="http://schemas.microsoft.com/office/drawing/2014/main" id="{F4948D81-CF04-7D2C-1F29-5FE6438E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/>
          <a:stretch/>
        </p:blipFill>
        <p:spPr>
          <a:xfrm>
            <a:off x="20" y="1"/>
            <a:ext cx="9143979" cy="423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DA48D-5917-EB36-35C9-187D33B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03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1879-175D-D364-7A0E-06C905DC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4-way tables: Survival on the </a:t>
            </a:r>
            <a:r>
              <a:rPr lang="en-CA" i="1" dirty="0"/>
              <a:t>Titanic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F962-2BE8-356A-60CA-B3974991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FDF35-33AD-B930-B7F5-0A5A36E6BAF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the fate of passengers &amp; crew on the HMS Titanic: a 4 × 2 × 2 × 2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50336-F7D5-55A4-FC20-82418B05C050}"/>
              </a:ext>
            </a:extLst>
          </p:cNvPr>
          <p:cNvSpPr txBox="1"/>
          <p:nvPr/>
        </p:nvSpPr>
        <p:spPr>
          <a:xfrm>
            <a:off x="533400" y="1905000"/>
            <a:ext cx="8153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data(Titanic, package=“datasets”)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str(Titanic)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'table' num [1:4, 1:2, 1:2, 1:2] 0 0 35 0 0 0 17 0 118 154 ...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(*, "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")=List of 4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Class   : chr [1:4] "1st" "2nd" "3rd" "Crew"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Sex     : chr [1:2] "Male" "Female"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Age     : chr [1:2] "Child" "Adult"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..$ Survived: chr [1:2] "No" "Yes"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B161-0638-9855-1D51-D66464A48F17}"/>
              </a:ext>
            </a:extLst>
          </p:cNvPr>
          <p:cNvSpPr txBox="1"/>
          <p:nvPr/>
        </p:nvSpPr>
        <p:spPr>
          <a:xfrm>
            <a:off x="533400" y="3962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proportion survived?  Ans: 711/2201 = 32.3%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3830C-E872-C2ED-E9B5-46456BAAB17D}"/>
              </a:ext>
            </a:extLst>
          </p:cNvPr>
          <p:cNvSpPr txBox="1"/>
          <p:nvPr/>
        </p:nvSpPr>
        <p:spPr>
          <a:xfrm>
            <a:off x="533400" y="4495800"/>
            <a:ext cx="80010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addmargins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No  Yes  Sum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1490  711 2201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(Titanic, 4) / sum(Titanic)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Survived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No   Yes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0.677 0.323 </a:t>
            </a:r>
          </a:p>
        </p:txBody>
      </p:sp>
    </p:spTree>
    <p:extLst>
      <p:ext uri="{BB962C8B-B14F-4D97-AF65-F5344CB8AC3E}">
        <p14:creationId xmlns:p14="http://schemas.microsoft.com/office/powerpoint/2010/main" val="1182034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DD9C-7E48-503A-21A5-E1A0B230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Zero cells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6F40-53E9-47AF-304A-B9755DBA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0CE7-4F6C-F4A9-2BCA-4F2A3F2BDF74}"/>
              </a:ext>
            </a:extLst>
          </p:cNvPr>
          <p:cNvSpPr txBox="1"/>
          <p:nvPr/>
        </p:nvSpPr>
        <p:spPr>
          <a:xfrm>
            <a:off x="457200" y="1216744"/>
            <a:ext cx="822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(Titanic)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Sex      Male     Female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Survived   No Yes     No Yes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                               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1st   Child             0   5      0   1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118  57      4 140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2nd   Child             0  11      0  13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154  14     13  80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3rd   Child            35  13     17  14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387  75     89  76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Crew  Child             0   0      0   0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Adult           670 192      3  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E49EB-7633-EC70-DA64-69852708F9AA}"/>
              </a:ext>
            </a:extLst>
          </p:cNvPr>
          <p:cNvSpPr txBox="1"/>
          <p:nvPr/>
        </p:nvSpPr>
        <p:spPr>
          <a:xfrm>
            <a:off x="533400" y="4558699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Two types of zero cells: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Structural zeros</a:t>
            </a:r>
            <a:r>
              <a:rPr lang="en-CA" dirty="0"/>
              <a:t>: could not occur (children in crew)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70C0"/>
                </a:solidFill>
              </a:rPr>
              <a:t>Sampling zeros</a:t>
            </a:r>
            <a:r>
              <a:rPr lang="en-CA" dirty="0"/>
              <a:t>: did not happen to occur (children in 1</a:t>
            </a:r>
            <a:r>
              <a:rPr lang="en-CA" baseline="30000" dirty="0"/>
              <a:t>st</a:t>
            </a:r>
            <a:r>
              <a:rPr lang="en-CA" dirty="0"/>
              <a:t> &amp; 2</a:t>
            </a:r>
            <a:r>
              <a:rPr lang="en-CA" baseline="30000" dirty="0"/>
              <a:t>nd</a:t>
            </a:r>
            <a:r>
              <a:rPr lang="en-CA" dirty="0"/>
              <a:t> who died)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Beware: zeros can cause 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Loss of </a:t>
            </a:r>
            <a:r>
              <a:rPr lang="en-CA" dirty="0" err="1"/>
              <a:t>df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0/0 </a:t>
            </a:r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 err="1">
                <a:sym typeface="Symbol" panose="05050102010706020507" pitchFamily="18" charset="2"/>
              </a:rPr>
              <a:t>NaN</a:t>
            </a:r>
            <a:r>
              <a:rPr lang="en-CA" dirty="0">
                <a:sym typeface="Symbol" panose="05050102010706020507" pitchFamily="18" charset="2"/>
              </a:rPr>
              <a:t> in 2 tests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06C0B-DA38-B4D9-FBA4-BD788E296198}"/>
              </a:ext>
            </a:extLst>
          </p:cNvPr>
          <p:cNvSpPr/>
          <p:nvPr/>
        </p:nvSpPr>
        <p:spPr>
          <a:xfrm>
            <a:off x="2971800" y="3667432"/>
            <a:ext cx="25146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2683D-8C63-4C34-A9C2-3667C249A27D}"/>
              </a:ext>
            </a:extLst>
          </p:cNvPr>
          <p:cNvSpPr/>
          <p:nvPr/>
        </p:nvSpPr>
        <p:spPr>
          <a:xfrm>
            <a:off x="3124200" y="2219818"/>
            <a:ext cx="571500" cy="274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F1B2-965C-1AD5-4A72-314CC7CC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707C7-B962-200E-EA68-2C19B80D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73A5-D75C-0DF2-AD29-A4C1CF71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326"/>
            <a:ext cx="8171428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8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9432-493E-7677-CBB3-3DB21F85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Exploratory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A9B26-EB02-B61B-EFD4-9D8095F2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14C0A3-4888-078C-A0E3-E13B6577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645"/>
            <a:ext cx="8190476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8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8D6B-2E52-BC93-6E38-F4381445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basic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7A1F-7444-211D-A639-5ABFD6F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5D10-180D-F8F7-24DB-3880F45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095238" cy="4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7EC0A-F265-BDBD-3647-8D53E19DE0EC}"/>
              </a:ext>
            </a:extLst>
          </p:cNvPr>
          <p:cNvSpPr txBox="1"/>
          <p:nvPr/>
        </p:nvSpPr>
        <p:spPr>
          <a:xfrm>
            <a:off x="4876800" y="1564192"/>
            <a:ext cx="379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Gender  x Admit x Dept frequencies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DF39-0884-A464-46A3-39C89A3E580C}"/>
              </a:ext>
            </a:extLst>
          </p:cNvPr>
          <p:cNvSpPr txBox="1"/>
          <p:nvPr/>
        </p:nvSpPr>
        <p:spPr>
          <a:xfrm>
            <a:off x="476762" y="2514552"/>
            <a:ext cx="419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Area proportional display for an n-way table</a:t>
            </a:r>
          </a:p>
          <a:p>
            <a:endParaRPr lang="en-CA" dirty="0"/>
          </a:p>
          <a:p>
            <a:r>
              <a:rPr lang="en-CA" dirty="0"/>
              <a:t>Tiles: recursive splits of a unit square, alternating H, V</a:t>
            </a:r>
          </a:p>
          <a:p>
            <a:endParaRPr lang="en-CA" dirty="0"/>
          </a:p>
          <a:p>
            <a:r>
              <a:rPr lang="en-CA" dirty="0"/>
              <a:t>V</a:t>
            </a:r>
            <a:r>
              <a:rPr lang="en-CA" baseline="-25000" dirty="0"/>
              <a:t>1</a:t>
            </a:r>
            <a:r>
              <a:rPr lang="en-CA" dirty="0"/>
              <a:t>: width ~ marginal frequencies, n 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2</a:t>
            </a:r>
            <a:r>
              <a:rPr lang="en-CA" dirty="0"/>
              <a:t>: height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 V</a:t>
            </a:r>
            <a:r>
              <a:rPr lang="en-CA" baseline="-25000" dirty="0"/>
              <a:t>2</a:t>
            </a:r>
            <a:r>
              <a:rPr lang="en-CA" dirty="0"/>
              <a:t>| V</a:t>
            </a:r>
            <a:r>
              <a:rPr lang="en-CA" baseline="-25000" dirty="0"/>
              <a:t>1 </a:t>
            </a:r>
            <a:r>
              <a:rPr lang="en-CA" dirty="0"/>
              <a:t>=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</a:t>
            </a:r>
            <a:r>
              <a:rPr lang="en-CA" baseline="-25000" dirty="0"/>
              <a:t>++</a:t>
            </a:r>
          </a:p>
          <a:p>
            <a:r>
              <a:rPr lang="en-CA" dirty="0"/>
              <a:t>V</a:t>
            </a:r>
            <a:r>
              <a:rPr lang="en-CA" baseline="-25000" dirty="0"/>
              <a:t>3</a:t>
            </a:r>
            <a:r>
              <a:rPr lang="en-CA" dirty="0"/>
              <a:t>: width ~ </a:t>
            </a:r>
            <a:r>
              <a:rPr lang="en-CA" dirty="0" err="1"/>
              <a:t>cond</a:t>
            </a:r>
            <a:r>
              <a:rPr lang="en-CA" dirty="0"/>
              <a:t> </a:t>
            </a:r>
            <a:r>
              <a:rPr lang="en-CA" dirty="0" err="1"/>
              <a:t>freq</a:t>
            </a:r>
            <a:r>
              <a:rPr lang="en-CA" dirty="0"/>
              <a:t>: V</a:t>
            </a:r>
            <a:r>
              <a:rPr lang="en-CA" baseline="-25000" dirty="0"/>
              <a:t>3</a:t>
            </a:r>
            <a:r>
              <a:rPr lang="en-CA" dirty="0"/>
              <a:t> | V</a:t>
            </a:r>
            <a:r>
              <a:rPr lang="en-CA" baseline="-25000" dirty="0"/>
              <a:t>1</a:t>
            </a:r>
            <a:r>
              <a:rPr lang="en-CA" dirty="0"/>
              <a:t>, V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n</a:t>
            </a:r>
            <a:r>
              <a:rPr lang="en-CA" baseline="-25000" dirty="0" err="1"/>
              <a:t>ikj</a:t>
            </a:r>
            <a:r>
              <a:rPr lang="en-CA" dirty="0"/>
              <a:t> / </a:t>
            </a:r>
            <a:r>
              <a:rPr lang="en-CA" dirty="0" err="1"/>
              <a:t>n</a:t>
            </a:r>
            <a:r>
              <a:rPr lang="en-CA" baseline="-25000" dirty="0" err="1"/>
              <a:t>ij</a:t>
            </a:r>
            <a:r>
              <a:rPr lang="en-CA" baseline="-25000" dirty="0"/>
              <a:t>+</a:t>
            </a:r>
          </a:p>
          <a:p>
            <a:endParaRPr lang="en-CA" dirty="0"/>
          </a:p>
          <a:p>
            <a:r>
              <a:rPr lang="en-CA" dirty="0">
                <a:sym typeface="Symbol" panose="05050102010706020507" pitchFamily="18" charset="2"/>
              </a:rPr>
              <a:t> Area ~ cell frequency, </a:t>
            </a:r>
            <a:r>
              <a:rPr lang="en-CA" dirty="0" err="1">
                <a:sym typeface="Symbol" panose="05050102010706020507" pitchFamily="18" charset="2"/>
              </a:rPr>
              <a:t>n</a:t>
            </a:r>
            <a:r>
              <a:rPr lang="en-CA" baseline="-25000" dirty="0" err="1">
                <a:sym typeface="Symbol" panose="05050102010706020507" pitchFamily="18" charset="2"/>
              </a:rPr>
              <a:t>ijk</a:t>
            </a:r>
            <a:endParaRPr lang="en-CA" baseline="-25000" dirty="0"/>
          </a:p>
        </p:txBody>
      </p:sp>
    </p:spTree>
    <p:extLst>
      <p:ext uri="{BB962C8B-B14F-4D97-AF65-F5344CB8AC3E}">
        <p14:creationId xmlns:p14="http://schemas.microsoft.com/office/powerpoint/2010/main" val="409333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F19F-F79C-3543-23C1-AE792EBC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Fitting &amp; visualizing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2D3BC-A15C-F129-570F-4B4F56E0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F4FB-193D-679B-7846-0187A27AEE7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mod0 &lt;- </a:t>
            </a:r>
            <a:r>
              <a:rPr lang="en-CA" dirty="0" err="1"/>
              <a:t>loglm</a:t>
            </a:r>
            <a:r>
              <a:rPr lang="en-CA" dirty="0"/>
              <a:t>(~ 1 + 2 + 3 + 4, data=Titanic)</a:t>
            </a:r>
          </a:p>
          <a:p>
            <a:r>
              <a:rPr lang="en-CA" dirty="0"/>
              <a:t>mosaic(mod0, main="Titanic: Model [C][G][A][S]")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A556361-F5E7-E6BA-9470-AB3B6B0A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4415" cy="447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FF0F-9719-9F38-45DA-A5F7AFCC4816}"/>
              </a:ext>
            </a:extLst>
          </p:cNvPr>
          <p:cNvSpPr txBox="1"/>
          <p:nvPr/>
        </p:nvSpPr>
        <p:spPr>
          <a:xfrm>
            <a:off x="6019800" y="12192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 the model formulas, I’m using variable numbers 1-4 for </a:t>
            </a:r>
            <a:r>
              <a:rPr lang="en-CA" sz="1600" i="1" dirty="0">
                <a:solidFill>
                  <a:srgbClr val="0070C0"/>
                </a:solidFill>
              </a:rPr>
              <a:t>C</a:t>
            </a:r>
            <a:r>
              <a:rPr lang="en-CA" sz="1600" dirty="0"/>
              <a:t>lass, </a:t>
            </a:r>
            <a:r>
              <a:rPr lang="en-CA" sz="1600" i="1" dirty="0">
                <a:solidFill>
                  <a:srgbClr val="0070C0"/>
                </a:solidFill>
              </a:rPr>
              <a:t>G</a:t>
            </a:r>
            <a:r>
              <a:rPr lang="en-CA" sz="1600" dirty="0"/>
              <a:t>ender, </a:t>
            </a:r>
            <a:r>
              <a:rPr lang="en-CA" sz="1600" i="1" dirty="0">
                <a:solidFill>
                  <a:srgbClr val="0070C0"/>
                </a:solidFill>
              </a:rPr>
              <a:t>A</a:t>
            </a:r>
            <a:r>
              <a:rPr lang="en-CA" sz="1600" dirty="0"/>
              <a:t>ge and </a:t>
            </a:r>
            <a:r>
              <a:rPr lang="en-CA" sz="1600" i="1" dirty="0">
                <a:solidFill>
                  <a:srgbClr val="0070C0"/>
                </a:solidFill>
              </a:rPr>
              <a:t>S</a:t>
            </a:r>
            <a:r>
              <a:rPr lang="en-CA" sz="1600" dirty="0"/>
              <a:t>urvived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2D92-BBC1-7D40-F11D-5A9B41B8EDF9}"/>
              </a:ext>
            </a:extLst>
          </p:cNvPr>
          <p:cNvSpPr txBox="1"/>
          <p:nvPr/>
        </p:nvSpPr>
        <p:spPr>
          <a:xfrm>
            <a:off x="6019800" y="2819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independence model serves only as a background for the total associations in the table</a:t>
            </a:r>
          </a:p>
          <a:p>
            <a:endParaRPr lang="en-CA" dirty="0"/>
          </a:p>
          <a:p>
            <a:r>
              <a:rPr lang="en-CA" dirty="0"/>
              <a:t>Let’s clean this mosaic!!</a:t>
            </a:r>
          </a:p>
          <a:p>
            <a:endParaRPr lang="en-CA" dirty="0"/>
          </a:p>
          <a:p>
            <a:r>
              <a:rPr lang="en-CA" sz="1400" dirty="0"/>
              <a:t>Note the scale of residuals: </a:t>
            </a:r>
          </a:p>
          <a:p>
            <a:r>
              <a:rPr lang="en-CA" sz="1400" dirty="0"/>
              <a:t>                    +26 -- -11</a:t>
            </a:r>
          </a:p>
        </p:txBody>
      </p:sp>
    </p:spTree>
    <p:extLst>
      <p:ext uri="{BB962C8B-B14F-4D97-AF65-F5344CB8AC3E}">
        <p14:creationId xmlns:p14="http://schemas.microsoft.com/office/powerpoint/2010/main" val="231378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C11A-773F-85E2-DA12-BDED33A1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Baseline model for Survived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A6D86-FAA6-DCA9-2A13-BF686F0A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DE6E-4FD6-BD71-4513-AA46FF86550F}"/>
              </a:ext>
            </a:extLst>
          </p:cNvPr>
          <p:cNvSpPr txBox="1"/>
          <p:nvPr/>
        </p:nvSpPr>
        <p:spPr>
          <a:xfrm>
            <a:off x="457200" y="1219200"/>
            <a:ext cx="50292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mod1 &lt;- </a:t>
            </a:r>
            <a:r>
              <a:rPr lang="en-CA" dirty="0" err="1"/>
              <a:t>loglm</a:t>
            </a:r>
            <a:r>
              <a:rPr lang="en-CA" dirty="0"/>
              <a:t>(~ 1*2*3 + 4, data=Titanic)</a:t>
            </a:r>
          </a:p>
          <a:p>
            <a:r>
              <a:rPr lang="en-CA" dirty="0"/>
              <a:t>mosaic(mod1, main="Titanic: Model [CGA][S]")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0880AF-1FA7-B099-1670-4C5007E3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CD857-EEB6-5B7F-A207-9847DB7B7840}"/>
              </a:ext>
            </a:extLst>
          </p:cNvPr>
          <p:cNvSpPr txBox="1"/>
          <p:nvPr/>
        </p:nvSpPr>
        <p:spPr>
          <a:xfrm>
            <a:off x="5867400" y="2286000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</a:t>
            </a:r>
            <a:r>
              <a:rPr lang="en-CA" i="1" dirty="0">
                <a:solidFill>
                  <a:srgbClr val="0070C0"/>
                </a:solidFill>
              </a:rPr>
              <a:t>S</a:t>
            </a:r>
            <a:r>
              <a:rPr lang="en-CA" dirty="0"/>
              <a:t> as response, the baseline model includes all association s among [CGA]</a:t>
            </a:r>
          </a:p>
          <a:p>
            <a:endParaRPr lang="en-CA" dirty="0"/>
          </a:p>
          <a:p>
            <a:r>
              <a:rPr lang="en-CA" dirty="0"/>
              <a:t>But this model asserts survival is independent of all of these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 (15) = 671.96, a very poor fit</a:t>
            </a:r>
          </a:p>
        </p:txBody>
      </p:sp>
    </p:spTree>
    <p:extLst>
      <p:ext uri="{BB962C8B-B14F-4D97-AF65-F5344CB8AC3E}">
        <p14:creationId xmlns:p14="http://schemas.microsoft.com/office/powerpoint/2010/main" val="33297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E23C-76BC-C24D-893E-A596F3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Adding associations: Main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4377-6E1E-9F68-5011-3EC8D065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C0161-33F1-AD5F-42D0-068904CA0809}"/>
              </a:ext>
            </a:extLst>
          </p:cNvPr>
          <p:cNvSpPr txBox="1"/>
          <p:nvPr/>
        </p:nvSpPr>
        <p:spPr>
          <a:xfrm>
            <a:off x="457200" y="1219200"/>
            <a:ext cx="5486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mod2 &lt;- </a:t>
            </a:r>
            <a:r>
              <a:rPr lang="en-CA" dirty="0" err="1"/>
              <a:t>loglm</a:t>
            </a:r>
            <a:r>
              <a:rPr lang="en-CA" dirty="0"/>
              <a:t>(~ 1*2*3 + (1+2+3)*4, data=Titanic)</a:t>
            </a:r>
          </a:p>
          <a:p>
            <a:r>
              <a:rPr lang="en-CA" dirty="0"/>
              <a:t>mosaic(mod2, main="Titanic: Model [CGA][CS][GS][AS]")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8DE91D-4D53-9844-4390-1BE1FCE7A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95323-EE1A-45B3-1F11-EAD5858B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40" y="2553735"/>
            <a:ext cx="3566160" cy="810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49B48-D08A-5F2F-5BB3-743E9321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400"/>
            <a:ext cx="3566160" cy="998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5BF19-3625-A79D-878A-5427B77F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736227"/>
            <a:ext cx="3566160" cy="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E7D1-7373-CDD9-72A9-0BBF9D1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253F2-88D3-DE33-D503-24BE26D1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875C3-8AF4-720E-0ACC-C37EA933099A}"/>
              </a:ext>
            </a:extLst>
          </p:cNvPr>
          <p:cNvSpPr txBox="1"/>
          <p:nvPr/>
        </p:nvSpPr>
        <p:spPr>
          <a:xfrm>
            <a:off x="457200" y="1219200"/>
            <a:ext cx="5943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mod3 &lt;- </a:t>
            </a:r>
            <a:r>
              <a:rPr lang="en-CA" dirty="0" err="1"/>
              <a:t>loglm</a:t>
            </a:r>
            <a:r>
              <a:rPr lang="en-CA" dirty="0"/>
              <a:t>(~ 1*2*3 + (1*2)*4 + (1*3)*4, data=Titanic)</a:t>
            </a:r>
          </a:p>
          <a:p>
            <a:r>
              <a:rPr lang="en-CA" dirty="0"/>
              <a:t>mosaic(mod3, main="Titanic: Model [CGA][CGS][CAS]")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67F79C-D7AF-B853-2BC2-AD6ACC03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120"/>
            <a:ext cx="4939201" cy="448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C6455-1D49-A48C-0DCC-57BD16B0F999}"/>
              </a:ext>
            </a:extLst>
          </p:cNvPr>
          <p:cNvSpPr txBox="1"/>
          <p:nvPr/>
        </p:nvSpPr>
        <p:spPr>
          <a:xfrm>
            <a:off x="58674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Nice &amp; clean!</a:t>
            </a:r>
          </a:p>
          <a:p>
            <a:endParaRPr lang="en-CA" dirty="0"/>
          </a:p>
          <a:p>
            <a:r>
              <a:rPr lang="en-CA" i="1" dirty="0"/>
              <a:t>G</a:t>
            </a:r>
            <a:r>
              <a:rPr lang="en-CA" baseline="30000" dirty="0"/>
              <a:t>2</a:t>
            </a:r>
            <a:r>
              <a:rPr lang="en-CA" dirty="0"/>
              <a:t>(4) = 1.69, p=0.79</a:t>
            </a:r>
          </a:p>
        </p:txBody>
      </p:sp>
    </p:spTree>
    <p:extLst>
      <p:ext uri="{BB962C8B-B14F-4D97-AF65-F5344CB8AC3E}">
        <p14:creationId xmlns:p14="http://schemas.microsoft.com/office/powerpoint/2010/main" val="1692861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4282-9A49-76F3-8C5B-22899834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0550B-836A-30D1-840A-672F26E2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3A701-5128-C452-590F-7D8234D64F9A}"/>
              </a:ext>
            </a:extLst>
          </p:cNvPr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usual, </a:t>
            </a:r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 compact </a:t>
            </a:r>
            <a:r>
              <a:rPr lang="en-CA" dirty="0">
                <a:solidFill>
                  <a:srgbClr val="0070C0"/>
                </a:solidFill>
              </a:rPr>
              <a:t>relative</a:t>
            </a:r>
            <a:r>
              <a:rPr lang="en-CA" dirty="0"/>
              <a:t> comparisons of a set of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26136-C5AF-CBA4-48A5-3F17E2D36783}"/>
              </a:ext>
            </a:extLst>
          </p:cNvPr>
          <p:cNvSpPr txBox="1"/>
          <p:nvPr/>
        </p:nvSpPr>
        <p:spPr>
          <a:xfrm>
            <a:off x="457200" y="2133600"/>
            <a:ext cx="8229600" cy="397031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LR tests for hierarchical log-linear models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+ 2 + 3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+ 2 + 3) * 4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~1 * 2 * 3 + (1 * 2) * 4 + (1 * 3) * 4 </a:t>
            </a:r>
          </a:p>
          <a:p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Deviance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Delta(Dev) Delta(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P(&gt; Delta(Dev)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1    1243.66 25                                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2     671.96 15     571.70        10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3     112.57 10     559.40         5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4       1.69  4     110.88         6          0.000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Saturated     0.00  0       1.69         4          0.793</a:t>
            </a:r>
          </a:p>
        </p:txBody>
      </p:sp>
    </p:spTree>
    <p:extLst>
      <p:ext uri="{BB962C8B-B14F-4D97-AF65-F5344CB8AC3E}">
        <p14:creationId xmlns:p14="http://schemas.microsoft.com/office/powerpoint/2010/main" val="44080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08FF-6C33-306A-9464-5C3ECEB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Comparing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FF9C7-AA23-2D28-2497-5C411B0F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459E7-49A1-DE9C-3BAA-56DBE313D867}"/>
              </a:ext>
            </a:extLst>
          </p:cNvPr>
          <p:cNvSpPr txBox="1"/>
          <p:nvPr/>
        </p:nvSpPr>
        <p:spPr>
          <a:xfrm>
            <a:off x="457200" y="1371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CA" dirty="0"/>
              <a:t>gives </a:t>
            </a:r>
            <a:r>
              <a:rPr lang="en-CA" dirty="0">
                <a:solidFill>
                  <a:srgbClr val="0070C0"/>
                </a:solidFill>
              </a:rPr>
              <a:t>absolute</a:t>
            </a:r>
            <a:r>
              <a:rPr lang="en-CA" dirty="0"/>
              <a:t> GOF tests; also provides AIC, BIC stats: model parsimony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8A7E9-7AA6-7FDF-8159-E6ADCFDA47EE}"/>
              </a:ext>
            </a:extLst>
          </p:cNvPr>
          <p:cNvSpPr txBox="1"/>
          <p:nvPr/>
        </p:nvSpPr>
        <p:spPr>
          <a:xfrm>
            <a:off x="457200" y="212193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(mod0, mod1, mod2, mod3)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Likelihood summary table: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AIC  BIC LR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(&gt;</a:t>
            </a:r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mod0 1385 1395     1244 25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mod1  833  858      672 15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mod2  284  316      113 10     &lt;2e-16 ***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mod3  185  226        2  4       0.79    </a:t>
            </a:r>
          </a:p>
          <a:p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7FD02-BBC3-833C-F461-63D96186F5C5}"/>
              </a:ext>
            </a:extLst>
          </p:cNvPr>
          <p:cNvSpPr txBox="1"/>
          <p:nvPr/>
        </p:nvSpPr>
        <p:spPr>
          <a:xfrm>
            <a:off x="457200" y="4572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mod3 [CGA] [CGS] [CAS] wins!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Acceptable </a:t>
            </a:r>
            <a:r>
              <a:rPr lang="en-CA" i="1" dirty="0"/>
              <a:t>G</a:t>
            </a:r>
            <a:r>
              <a:rPr lang="en-CA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Looks best by AIC &amp; BIC</a:t>
            </a:r>
          </a:p>
        </p:txBody>
      </p:sp>
    </p:spTree>
    <p:extLst>
      <p:ext uri="{BB962C8B-B14F-4D97-AF65-F5344CB8AC3E}">
        <p14:creationId xmlns:p14="http://schemas.microsoft.com/office/powerpoint/2010/main" val="27319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B53E-CFB1-5B99-7578-696EFA20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 interpretation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F022A-C994-5D77-FEF4-AD665DEE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Recall that the goal of analysis is to tell a story</a:t>
            </a:r>
          </a:p>
          <a:p>
            <a:r>
              <a:rPr lang="en-CA" sz="2400" dirty="0"/>
              <a:t>Greatest impact: lower class </a:t>
            </a:r>
            <a:r>
              <a:rPr lang="en-CA" sz="2400" dirty="0">
                <a:sym typeface="Symbol" panose="05050102010706020507" pitchFamily="18" charset="2"/>
              </a:rPr>
              <a:t> decreased survival, regardless of Gender &amp; Age</a:t>
            </a:r>
          </a:p>
          <a:p>
            <a:r>
              <a:rPr lang="en-CA" sz="2400" dirty="0">
                <a:sym typeface="Symbol" panose="05050102010706020507" pitchFamily="18" charset="2"/>
              </a:rPr>
              <a:t>Differences in survival by Class were </a:t>
            </a:r>
            <a:r>
              <a:rPr lang="en-CA" sz="2400" dirty="0">
                <a:solidFill>
                  <a:srgbClr val="0070C0"/>
                </a:solidFill>
                <a:sym typeface="Symbol" panose="05050102010706020507" pitchFamily="18" charset="2"/>
              </a:rPr>
              <a:t>moderated</a:t>
            </a:r>
            <a:r>
              <a:rPr lang="en-CA" sz="2400" dirty="0">
                <a:sym typeface="Symbol" panose="05050102010706020507" pitchFamily="18" charset="2"/>
              </a:rPr>
              <a:t> by both Gender &amp; Age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[CGS]: Women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 not have an advantage, while men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did vs. other classes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Term [CAS]: No children in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or 2</a:t>
            </a:r>
            <a:r>
              <a:rPr lang="en-CA" sz="2000" baseline="30000" dirty="0">
                <a:sym typeface="Symbol" panose="05050102010706020507" pitchFamily="18" charset="2"/>
              </a:rPr>
              <a:t>nd</a:t>
            </a:r>
            <a:r>
              <a:rPr lang="en-CA" sz="2000" dirty="0">
                <a:sym typeface="Symbol" panose="05050102010706020507" pitchFamily="18" charset="2"/>
              </a:rPr>
              <a:t> class died, but nearly 2/3 in 3</a:t>
            </a:r>
            <a:r>
              <a:rPr lang="en-CA" sz="2000" baseline="30000" dirty="0">
                <a:sym typeface="Symbol" panose="05050102010706020507" pitchFamily="18" charset="2"/>
              </a:rPr>
              <a:t>rd</a:t>
            </a:r>
            <a:r>
              <a:rPr lang="en-CA" sz="2000" dirty="0">
                <a:sym typeface="Symbol" panose="05050102010706020507" pitchFamily="18" charset="2"/>
              </a:rPr>
              <a:t> class did</a:t>
            </a:r>
          </a:p>
          <a:p>
            <a:r>
              <a:rPr lang="en-CA" sz="2400" dirty="0">
                <a:sym typeface="Symbol" panose="05050102010706020507" pitchFamily="18" charset="2"/>
              </a:rPr>
              <a:t>Summary: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Not so much “women &amp; children first”, rather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Women &amp; children, ordered by class, and 1</a:t>
            </a:r>
            <a:r>
              <a:rPr lang="en-CA" sz="2000" baseline="30000" dirty="0">
                <a:sym typeface="Symbol" panose="05050102010706020507" pitchFamily="18" charset="2"/>
              </a:rPr>
              <a:t>st</a:t>
            </a:r>
            <a:r>
              <a:rPr lang="en-CA" sz="2000" dirty="0">
                <a:sym typeface="Symbol" panose="05050102010706020507" pitchFamily="18" charset="2"/>
              </a:rPr>
              <a:t> class men!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772C9-5893-C42C-8B68-41270C8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9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5590-4237-6A42-3024-3169A48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E718-9F70-03F2-7257-397093A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Mosaic for an n-way table </a:t>
            </a:r>
            <a:r>
              <a:rPr lang="en-CA" sz="2000" dirty="0">
                <a:sym typeface="Symbol" panose="05050102010706020507" pitchFamily="18" charset="2"/>
              </a:rPr>
              <a:t> hierarchical decomposition of association</a:t>
            </a:r>
          </a:p>
          <a:p>
            <a:r>
              <a:rPr lang="en-CA" sz="2000" dirty="0">
                <a:sym typeface="Symbol" panose="05050102010706020507" pitchFamily="18" charset="2"/>
              </a:rPr>
              <a:t>Joint cell probabilities are decomposed as:</a:t>
            </a:r>
          </a:p>
          <a:p>
            <a:endParaRPr lang="en-CA" sz="2400" dirty="0">
              <a:sym typeface="Symbol" panose="05050102010706020507" pitchFamily="18" charset="2"/>
            </a:endParaRPr>
          </a:p>
          <a:p>
            <a:endParaRPr lang="en-CA" sz="2400" dirty="0"/>
          </a:p>
          <a:p>
            <a:pPr lvl="1"/>
            <a:endParaRPr lang="en-CA" sz="2000" dirty="0"/>
          </a:p>
          <a:p>
            <a:pPr lvl="1"/>
            <a:r>
              <a:rPr lang="en-CA" sz="2000" dirty="0"/>
              <a:t>First 2 terms: </a:t>
            </a:r>
            <a:r>
              <a:rPr lang="en-CA" sz="2000" dirty="0">
                <a:sym typeface="Symbol" panose="05050102010706020507" pitchFamily="18" charset="2"/>
              </a:rPr>
              <a:t>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First 3 terms:  mosaic for v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, v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</a:p>
          <a:p>
            <a:pPr lvl="1"/>
            <a:r>
              <a:rPr lang="en-CA" sz="2000" dirty="0">
                <a:sym typeface="Symbol" panose="05050102010706020507" pitchFamily="18" charset="2"/>
              </a:rPr>
              <a:t>… and so on</a:t>
            </a:r>
          </a:p>
          <a:p>
            <a:r>
              <a:rPr lang="en-CA" sz="2000" dirty="0">
                <a:sym typeface="Symbol" panose="05050102010706020507" pitchFamily="18" charset="2"/>
              </a:rPr>
              <a:t>Roughly analogous to sequential fitting in regression: 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 ; 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 </a:t>
            </a:r>
            <a:r>
              <a:rPr lang="en-CA" sz="2000" dirty="0">
                <a:sym typeface="Symbol" panose="05050102010706020507" pitchFamily="18" charset="2"/>
              </a:rPr>
              <a:t>; X</a:t>
            </a:r>
            <a:r>
              <a:rPr lang="en-CA" sz="2000" baseline="-25000" dirty="0">
                <a:sym typeface="Symbol" panose="05050102010706020507" pitchFamily="18" charset="2"/>
              </a:rPr>
              <a:t>3</a:t>
            </a:r>
            <a:r>
              <a:rPr lang="en-CA" sz="2000" dirty="0">
                <a:sym typeface="Symbol" panose="05050102010706020507" pitchFamily="18" charset="2"/>
              </a:rPr>
              <a:t>|X</a:t>
            </a:r>
            <a:r>
              <a:rPr lang="en-CA" sz="2000" baseline="-25000" dirty="0">
                <a:sym typeface="Symbol" panose="05050102010706020507" pitchFamily="18" charset="2"/>
              </a:rPr>
              <a:t>1</a:t>
            </a:r>
            <a:r>
              <a:rPr lang="en-CA" sz="2000" dirty="0">
                <a:sym typeface="Symbol" panose="05050102010706020507" pitchFamily="18" charset="2"/>
              </a:rPr>
              <a:t>,X</a:t>
            </a:r>
            <a:r>
              <a:rPr lang="en-CA" sz="2000" baseline="-25000" dirty="0">
                <a:sym typeface="Symbol" panose="05050102010706020507" pitchFamily="18" charset="2"/>
              </a:rPr>
              <a:t>2</a:t>
            </a:r>
          </a:p>
          <a:p>
            <a:r>
              <a:rPr lang="en-CA" sz="2000" dirty="0">
                <a:sym typeface="Symbol" panose="05050102010706020507" pitchFamily="18" charset="2"/>
              </a:rPr>
              <a:t>Order of variables matters for interpretation 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1</a:t>
            </a:r>
            <a:r>
              <a:rPr lang="en-CA" sz="1600" baseline="30000" dirty="0">
                <a:sym typeface="Symbol" panose="05050102010706020507" pitchFamily="18" charset="2"/>
              </a:rPr>
              <a:t>st</a:t>
            </a:r>
            <a:r>
              <a:rPr lang="en-CA" sz="1600" dirty="0">
                <a:sym typeface="Symbol" panose="05050102010706020507" pitchFamily="18" charset="2"/>
              </a:rPr>
              <a:t> split: easiest to see the marginal proportions</a:t>
            </a:r>
          </a:p>
          <a:p>
            <a:pPr lvl="1"/>
            <a:r>
              <a:rPr lang="en-CA" sz="1600" dirty="0">
                <a:sym typeface="Symbol" panose="05050102010706020507" pitchFamily="18" charset="2"/>
              </a:rPr>
              <a:t>Mosaics: 2</a:t>
            </a:r>
            <a:r>
              <a:rPr lang="en-CA" sz="1600" baseline="30000" dirty="0">
                <a:sym typeface="Symbol" panose="05050102010706020507" pitchFamily="18" charset="2"/>
              </a:rPr>
              <a:t>nd</a:t>
            </a:r>
            <a:r>
              <a:rPr lang="en-CA" sz="1600" dirty="0">
                <a:sym typeface="Symbol" panose="05050102010706020507" pitchFamily="18" charset="2"/>
              </a:rPr>
              <a:t> variable seen as conditional proportions, given the 1st</a:t>
            </a:r>
          </a:p>
          <a:p>
            <a:pPr lvl="1"/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9FEF1-B372-4F6B-D7D9-3C009587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52C2C-0D07-4F56-5BB8-64E3EF2E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8" y="1905000"/>
            <a:ext cx="4657143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D658-D4B6-F094-2767-9FACAB9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Sequential plots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4B241-E278-FCD1-B868-F1A69CB5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Sequential models of joint independence</a:t>
            </a:r>
          </a:p>
          <a:p>
            <a:pPr lvl="1"/>
            <a:r>
              <a:rPr lang="en-CA" sz="2000" dirty="0"/>
              <a:t>Give an </a:t>
            </a:r>
            <a:r>
              <a:rPr lang="en-CA" sz="2000" dirty="0">
                <a:solidFill>
                  <a:srgbClr val="0070C0"/>
                </a:solidFill>
              </a:rPr>
              <a:t>additive</a:t>
            </a:r>
            <a:r>
              <a:rPr lang="en-CA" sz="2000" dirty="0"/>
              <a:t> decomposition of total association – mutual independence [v</a:t>
            </a:r>
            <a:r>
              <a:rPr lang="en-CA" sz="2000" baseline="-25000" dirty="0"/>
              <a:t>1</a:t>
            </a:r>
            <a:r>
              <a:rPr lang="en-CA" sz="2000" dirty="0"/>
              <a:t>][v</a:t>
            </a:r>
            <a:r>
              <a:rPr lang="en-CA" sz="2000" baseline="-25000" dirty="0"/>
              <a:t>2</a:t>
            </a:r>
            <a:r>
              <a:rPr lang="en-CA" sz="2000" dirty="0"/>
              <a:t>] … [</a:t>
            </a:r>
            <a:r>
              <a:rPr lang="en-CA" sz="2000" dirty="0" err="1"/>
              <a:t>v</a:t>
            </a:r>
            <a:r>
              <a:rPr lang="en-CA" sz="2000" baseline="-25000" dirty="0" err="1"/>
              <a:t>p</a:t>
            </a:r>
            <a:r>
              <a:rPr lang="en-CA" sz="2000" dirty="0"/>
              <a:t>]</a:t>
            </a:r>
          </a:p>
          <a:p>
            <a:pPr lvl="1"/>
            <a:endParaRPr lang="en-CA" sz="2000" dirty="0"/>
          </a:p>
          <a:p>
            <a:pPr lvl="1"/>
            <a:endParaRPr lang="en-CA" sz="2000" dirty="0"/>
          </a:p>
          <a:p>
            <a:endParaRPr lang="en-CA" sz="2400" dirty="0"/>
          </a:p>
          <a:p>
            <a:r>
              <a:rPr lang="en-CA" sz="2400" dirty="0"/>
              <a:t>E.g., for Hair Eye color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280F-F5B5-1FF9-F3B0-F02764D4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30D3A-2C4A-2D88-28B1-4574DB7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3481"/>
            <a:ext cx="6866667" cy="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66A10-D6F8-DE87-20B0-E4AE764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38" y="4267200"/>
            <a:ext cx="48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Hair color × Eye color marginal table (ignoring Sex)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BF19-577B-4A21-9AD6-206EC81B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AC69-58C5-2420-4C0F-7015982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74073F-5357-31F6-43C2-A9316F6D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5C27-6B65-DF33-2EEF-37B4F49C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2194560"/>
            <a:ext cx="4191363" cy="4191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DBBE8-EFC4-20A2-08E9-7A1945606999}"/>
              </a:ext>
            </a:extLst>
          </p:cNvPr>
          <p:cNvSpPr txBox="1"/>
          <p:nvPr/>
        </p:nvSpPr>
        <p:spPr>
          <a:xfrm>
            <a:off x="4754879" y="1524000"/>
            <a:ext cx="41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if Admit </a:t>
            </a:r>
            <a:r>
              <a:rPr lang="en-CA" dirty="0">
                <a:sym typeface="Symbol" panose="05050102010706020507" pitchFamily="18" charset="2"/>
              </a:rPr>
              <a:t> Gender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D9D1D-DA6E-5905-5333-C987D015FDFB}"/>
              </a:ext>
            </a:extLst>
          </p:cNvPr>
          <p:cNvSpPr txBox="1"/>
          <p:nvPr/>
        </p:nvSpPr>
        <p:spPr>
          <a:xfrm>
            <a:off x="685800" y="2362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Expected frequencies under independence are products of the row / col margins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33B28-B240-6403-8652-EC53C64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00155"/>
            <a:ext cx="3535986" cy="708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F549-E293-BAB7-1515-3213E1D43CD1}"/>
              </a:ext>
            </a:extLst>
          </p:cNvPr>
          <p:cNvSpPr txBox="1"/>
          <p:nvPr/>
        </p:nvSpPr>
        <p:spPr>
          <a:xfrm>
            <a:off x="685800" y="487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Symbol" panose="05050102010706020507" pitchFamily="18" charset="2"/>
              </a:rPr>
              <a:t> Row and col tiles align when variables are independent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2020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Joint independence model [Hair Eye][Sex]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2035F-1625-46A7-B517-C6896986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1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3-way table, Mutual independence [Hair] [Eye][Sex]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042D-3260-441A-8B0A-4D0DF90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37360"/>
            <a:ext cx="453005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3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C301E-E346-4930-8BDE-FEB05335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plots &amp;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60DE5-3D7F-43E8-AB81-A315E83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00A38-5F28-42DA-8919-8427CE4C9888}"/>
              </a:ext>
            </a:extLst>
          </p:cNvPr>
          <p:cNvSpPr txBox="1"/>
          <p:nvPr/>
        </p:nvSpPr>
        <p:spPr>
          <a:xfrm>
            <a:off x="457200" y="108712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Putting these together: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26FC4-0D6F-4CA7-B14F-86494BB0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" y="1828800"/>
            <a:ext cx="8225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37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0CD-833B-406D-B15B-A0710FC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models: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3E362-2643-4CD4-BF0B-F83BC00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851D-A067-4DFC-A8C8-D94F85E3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8171428" cy="2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66610-402E-4732-81EB-36468A7E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" y="3807825"/>
            <a:ext cx="8171428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AC16-7C81-4043-BEE1-92C6D95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Marital status, pre- &amp; extra-marital sex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D6215-27A5-452E-8EE1-D942B3D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7F776-4C54-4756-B54D-0DDD0446B4E9}"/>
              </a:ext>
            </a:extLst>
          </p:cNvPr>
          <p:cNvSpPr txBox="1"/>
          <p:nvPr/>
        </p:nvSpPr>
        <p:spPr>
          <a:xfrm>
            <a:off x="457200" y="1117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Thornes and Collard (1979) studied divorce patterns in relation to premarital</a:t>
            </a:r>
          </a:p>
          <a:p>
            <a:r>
              <a:rPr lang="en-US" dirty="0"/>
              <a:t>and extramarital sex, a 2</a:t>
            </a:r>
            <a:r>
              <a:rPr lang="en-US" baseline="30000" dirty="0"/>
              <a:t>4</a:t>
            </a:r>
            <a:r>
              <a:rPr lang="en-US" dirty="0"/>
              <a:t> table,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dirty="0"/>
              <a:t> in </a:t>
            </a:r>
            <a:r>
              <a:rPr lang="en-US" dirty="0" err="1"/>
              <a:t>vcd</a:t>
            </a:r>
            <a:r>
              <a:rPr lang="en-US" dirty="0"/>
              <a:t> ( G × P × E × M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069F-9E7E-45EC-8549-1C917FD52C66}"/>
              </a:ext>
            </a:extLst>
          </p:cNvPr>
          <p:cNvSpPr txBox="1"/>
          <p:nvPr/>
        </p:nvSpPr>
        <p:spPr>
          <a:xfrm>
            <a:off x="533400" y="1940560"/>
            <a:ext cx="81534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package="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(Gender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Gender          Women             Men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Yes      No     Yes      No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Yes  No Yes  No Yes  No Yes  No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Divorced                         17  54  36 214  28  60  17  68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Married                           4  25   4 322  11  42   4 130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9A8C-E8C7-44DB-AD46-C6EDD6BB780E}"/>
              </a:ext>
            </a:extLst>
          </p:cNvPr>
          <p:cNvSpPr txBox="1"/>
          <p:nvPr/>
        </p:nvSpPr>
        <p:spPr>
          <a:xfrm>
            <a:off x="533400" y="4876800"/>
            <a:ext cx="8153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Submodels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[G][P] :       Do men &amp; women differ by pre-marital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[GP][E]:      Given G &amp; P, are there differences in extra-marital sex?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[GPE][M]:  Are there differences in divorce among the G, P, E groups?</a:t>
            </a:r>
          </a:p>
        </p:txBody>
      </p:sp>
    </p:spTree>
    <p:extLst>
      <p:ext uri="{BB962C8B-B14F-4D97-AF65-F5344CB8AC3E}">
        <p14:creationId xmlns:p14="http://schemas.microsoft.com/office/powerpoint/2010/main" val="1498817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7E1F-FCB5-48B5-9175-DD57C02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Example: Marital status, pre- &amp; extra-marital sex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53CB4-412C-43A5-9825-1F21B4EA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A4FAC-7C6E-46E9-A943-FB8CC48618FB}"/>
              </a:ext>
            </a:extLst>
          </p:cNvPr>
          <p:cNvSpPr txBox="1"/>
          <p:nvPr/>
        </p:nvSpPr>
        <p:spPr>
          <a:xfrm>
            <a:off x="457200" y="119888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Order the table variables as G  </a:t>
            </a:r>
            <a:r>
              <a:rPr lang="en-US" sz="2000" dirty="0">
                <a:sym typeface="Symbol" panose="05050102010706020507" pitchFamily="18" charset="2"/>
              </a:rPr>
              <a:t>  P   E    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D386A-8E76-4861-8FA0-0A4616FD365F}"/>
              </a:ext>
            </a:extLst>
          </p:cNvPr>
          <p:cNvSpPr txBox="1"/>
          <p:nvPr/>
        </p:nvSpPr>
        <p:spPr>
          <a:xfrm>
            <a:off x="457200" y="1766771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names(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        # table variable names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  "Gender“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4:1)   # order variables G, P, E,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8354C-4CFA-4227-A367-1A02F494EC0A}"/>
              </a:ext>
            </a:extLst>
          </p:cNvPr>
          <p:cNvSpPr txBox="1"/>
          <p:nvPr/>
        </p:nvSpPr>
        <p:spPr>
          <a:xfrm>
            <a:off x="457200" y="30886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each sequential model to the marginal sub-table.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vcdExtra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generates these models of joint independence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33433-CEA1-4136-9F60-C56348C1839A}"/>
              </a:ext>
            </a:extLst>
          </p:cNvPr>
          <p:cNvSpPr txBox="1"/>
          <p:nvPr/>
        </p:nvSpPr>
        <p:spPr>
          <a:xfrm>
            <a:off x="457200" y="3888969"/>
            <a:ext cx="82296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seq_loglm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type="joint",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marginals = 2:4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LRstats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PreSex.mods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D4AE-329D-BAEB-6A6A-DA0E00C9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997075"/>
            <a:ext cx="3680779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25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0637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41144"/>
            <a:ext cx="4114800" cy="35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1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1:2),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shade=TRUE,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 and Premarital Sex")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BE1C5B-25B9-4FCB-9E67-D1CD882C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4114800" cy="3571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932F8-647A-4AAF-BA67-BDE783D9311C}"/>
              </a:ext>
            </a:extLst>
          </p:cNvPr>
          <p:cNvSpPr txBox="1"/>
          <p:nvPr/>
        </p:nvSpPr>
        <p:spPr>
          <a:xfrm>
            <a:off x="4800600" y="2133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Twice as many women in this sample</a:t>
            </a:r>
          </a:p>
          <a:p>
            <a:endParaRPr lang="en-US" dirty="0"/>
          </a:p>
          <a:p>
            <a:r>
              <a:rPr lang="en-US" dirty="0"/>
              <a:t>Men far more likely to report pre-marital sex than women (odds ratio = 3.7)</a:t>
            </a:r>
          </a:p>
        </p:txBody>
      </p:sp>
    </p:spTree>
    <p:extLst>
      <p:ext uri="{BB962C8B-B14F-4D97-AF65-F5344CB8AC3E}">
        <p14:creationId xmlns:p14="http://schemas.microsoft.com/office/powerpoint/2010/main" val="4045200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20F5FE-C281-47CE-A525-435BA3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83372"/>
            <a:ext cx="4114800" cy="3852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BB6C-FA56-4BA0-BAC1-F97B1224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E0E1-F350-49EB-853A-4FAD9D576318}"/>
              </a:ext>
            </a:extLst>
          </p:cNvPr>
          <p:cNvSpPr txBox="1"/>
          <p:nvPr/>
        </p:nvSpPr>
        <p:spPr>
          <a:xfrm>
            <a:off x="533400" y="279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ACAF3-F686-4ECA-B9CA-2F973E2BC53E}"/>
              </a:ext>
            </a:extLst>
          </p:cNvPr>
          <p:cNvSpPr txBox="1"/>
          <p:nvPr/>
        </p:nvSpPr>
        <p:spPr>
          <a:xfrm>
            <a:off x="609600" y="750332"/>
            <a:ext cx="79248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(Gender Pre)(Extra)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1:3),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AD488-3FCA-4E33-B035-7483858B75B2}"/>
              </a:ext>
            </a:extLst>
          </p:cNvPr>
          <p:cNvSpPr txBox="1"/>
          <p:nvPr/>
        </p:nvSpPr>
        <p:spPr>
          <a:xfrm>
            <a:off x="5029200" y="25908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 &amp; women who reported Pre- far more likely to report Extra- sex</a:t>
            </a:r>
          </a:p>
          <a:p>
            <a:endParaRPr lang="en-US" dirty="0"/>
          </a:p>
          <a:p>
            <a:r>
              <a:rPr lang="en-US" dirty="0"/>
              <a:t>Odds ratio of Extra- given Pre- about the same for men  &amp; women</a:t>
            </a:r>
          </a:p>
          <a:p>
            <a:r>
              <a:rPr lang="en-US" dirty="0"/>
              <a:t>(3.61 vs. 3.56)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2622203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DDEE-4A60-B6BD-98C5-51A71358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Mosaic displays: Residuals &amp; shading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F1E3-9D10-B91D-6AD2-6AE1DF68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D07A4-0AB5-DE3D-8AAA-1FC766C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47800"/>
            <a:ext cx="805503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"Gender*Pre*Extra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3506-7BB8-4287-8C49-3C8D7CED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2622203"/>
            <a:ext cx="4114800" cy="4099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33AE0-827E-4B96-BC7B-5128E080C89A}"/>
              </a:ext>
            </a:extLst>
          </p:cNvPr>
          <p:cNvSpPr txBox="1"/>
          <p:nvPr/>
        </p:nvSpPr>
        <p:spPr>
          <a:xfrm>
            <a:off x="4953000" y="2743200"/>
            <a:ext cx="3591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model [GPE][M], marital status depends in a complex way</a:t>
            </a:r>
          </a:p>
          <a:p>
            <a:endParaRPr lang="en-US" dirty="0"/>
          </a:p>
          <a:p>
            <a:r>
              <a:rPr lang="en-US" dirty="0"/>
              <a:t>Among women, those reporting Pre- more likely to be divorced</a:t>
            </a:r>
          </a:p>
          <a:p>
            <a:endParaRPr lang="en-US" dirty="0"/>
          </a:p>
          <a:p>
            <a:r>
              <a:rPr lang="en-US" dirty="0"/>
              <a:t>Among men, those reporting Pre- only more likely to be divorced if Extra-</a:t>
            </a:r>
          </a:p>
          <a:p>
            <a:endParaRPr lang="en-US" dirty="0"/>
          </a:p>
          <a:p>
            <a:r>
              <a:rPr lang="en-US" dirty="0"/>
              <a:t>This suggests adding associations of M with P and E: [PEM] term</a:t>
            </a:r>
          </a:p>
        </p:txBody>
      </p:sp>
    </p:spTree>
    <p:extLst>
      <p:ext uri="{BB962C8B-B14F-4D97-AF65-F5344CB8AC3E}">
        <p14:creationId xmlns:p14="http://schemas.microsoft.com/office/powerpoint/2010/main" val="2530935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3153C-A8FC-4113-897F-2F1DA4DB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607251"/>
            <a:ext cx="4114800" cy="4083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6E48E-AEEE-4E0A-8FC3-BC35A7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7D5E-AAC9-481F-8AE0-8FC1364AD7BC}"/>
              </a:ext>
            </a:extLst>
          </p:cNvPr>
          <p:cNvSpPr txBox="1"/>
          <p:nvPr/>
        </p:nvSpPr>
        <p:spPr>
          <a:xfrm>
            <a:off x="533400" y="26924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32F93-30ED-4476-A80D-3658C884DE18}"/>
              </a:ext>
            </a:extLst>
          </p:cNvPr>
          <p:cNvSpPr txBox="1"/>
          <p:nvPr/>
        </p:nvSpPr>
        <p:spPr>
          <a:xfrm>
            <a:off x="543560" y="685800"/>
            <a:ext cx="80010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(GPE)(PEM)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mosaic(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~ Gender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MaritalStatus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ExtramaritalSex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main = "G*P*E + P*E*M")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A8D24-C3CC-4C3F-B73B-F0EE5FB6B6CC}"/>
              </a:ext>
            </a:extLst>
          </p:cNvPr>
          <p:cNvSpPr txBox="1"/>
          <p:nvPr/>
        </p:nvSpPr>
        <p:spPr>
          <a:xfrm>
            <a:off x="5181600" y="26670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fits well, G</a:t>
            </a:r>
            <a:r>
              <a:rPr lang="en-US" baseline="30000" dirty="0"/>
              <a:t>2</a:t>
            </a:r>
            <a:r>
              <a:rPr lang="en-US" dirty="0"/>
              <a:t>(4) = 5.26, p=0.26</a:t>
            </a:r>
          </a:p>
          <a:p>
            <a:endParaRPr lang="en-US" dirty="0"/>
          </a:p>
          <a:p>
            <a:r>
              <a:rPr lang="en-US" dirty="0"/>
              <a:t>Loglinear thinking: once we take GPE into account, are there simpler models for association with M?</a:t>
            </a:r>
          </a:p>
          <a:p>
            <a:endParaRPr lang="en-US" dirty="0"/>
          </a:p>
          <a:p>
            <a:r>
              <a:rPr lang="en-US" dirty="0"/>
              <a:t>Looking forward: logit models for </a:t>
            </a:r>
            <a:r>
              <a:rPr lang="en-US" dirty="0" err="1"/>
              <a:t>MaritalStatus</a:t>
            </a:r>
            <a:r>
              <a:rPr lang="en-US" dirty="0"/>
              <a:t> often provide an easier path</a:t>
            </a:r>
          </a:p>
        </p:txBody>
      </p:sp>
    </p:spTree>
    <p:extLst>
      <p:ext uri="{BB962C8B-B14F-4D97-AF65-F5344CB8AC3E}">
        <p14:creationId xmlns:p14="http://schemas.microsoft.com/office/powerpoint/2010/main" val="1671114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72A11-78F2-4119-BD45-B91513D7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03BD-2D17-47F0-AA5F-A2B3E7ED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Sometimes useful to do a </a:t>
            </a:r>
            <a:r>
              <a:rPr lang="en-US" sz="2400" dirty="0">
                <a:solidFill>
                  <a:srgbClr val="0070C0"/>
                </a:solidFill>
              </a:rPr>
              <a:t>stratified analysis</a:t>
            </a:r>
          </a:p>
          <a:p>
            <a:r>
              <a:rPr lang="en-US" sz="1800" dirty="0"/>
              <a:t>How does association between two (or more) variables vary over levels of other variables?</a:t>
            </a:r>
          </a:p>
          <a:p>
            <a:r>
              <a:rPr lang="en-US" sz="1800" dirty="0"/>
              <a:t>Mosaic plots for main variables show </a:t>
            </a:r>
            <a:r>
              <a:rPr lang="en-US" sz="1800" dirty="0">
                <a:solidFill>
                  <a:srgbClr val="0070C0"/>
                </a:solidFill>
              </a:rPr>
              <a:t>partial association </a:t>
            </a:r>
            <a:r>
              <a:rPr lang="en-US" sz="1800" dirty="0"/>
              <a:t>at each level of others</a:t>
            </a:r>
          </a:p>
          <a:p>
            <a:r>
              <a:rPr lang="en-US" sz="1800" dirty="0"/>
              <a:t>E.g., Hair color, Eye color, subset by Sex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163B4-DD74-4676-9918-C759181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81554-B31E-441D-95A0-679DD0D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77325"/>
            <a:ext cx="692380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3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0C93-125B-4F16-A9A0-794BA61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association, partial mosaics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0979-5833-4903-BE2D-9F428BA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1713-AEE6-4851-ADA5-CC1656E8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1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7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E87F-3621-4D7C-B096-707368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association: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A066-DE96-49E9-AB72-2388574A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Overall, there is a strong association of hair color and eye color, controlling for sex, G</a:t>
            </a:r>
            <a:r>
              <a:rPr lang="en-US" sz="2400" baseline="30000" dirty="0"/>
              <a:t>2</a:t>
            </a:r>
            <a:r>
              <a:rPr lang="en-US" sz="2400" dirty="0"/>
              <a:t>(18) = 156.67</a:t>
            </a:r>
          </a:p>
          <a:p>
            <a:pPr lvl="1"/>
            <a:r>
              <a:rPr lang="en-US" sz="2000" dirty="0"/>
              <a:t>For F, G</a:t>
            </a:r>
            <a:r>
              <a:rPr lang="en-US" sz="2000" baseline="30000" dirty="0"/>
              <a:t>2</a:t>
            </a:r>
            <a:r>
              <a:rPr lang="en-US" sz="2000" dirty="0"/>
              <a:t>(9) = 112.23 accounts for 72% of this association</a:t>
            </a:r>
          </a:p>
          <a:p>
            <a:r>
              <a:rPr lang="en-US" sz="2400" dirty="0"/>
              <a:t>The pattern of association is similar for M &amp; F</a:t>
            </a:r>
          </a:p>
          <a:p>
            <a:pPr lvl="1"/>
            <a:r>
              <a:rPr lang="en-US" sz="2000" dirty="0"/>
              <a:t>The largest difference is for blue-eyed blonds, much more prevalent among F than M. Is there a hair dye effect?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83EAE-3939-46A2-8FA7-F9AA3D5F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CBAD-382C-4629-8258-665AC5AB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80724"/>
            <a:ext cx="5323608" cy="2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6671-18E2-4931-80D9-DAD89F59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What we’ve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61E5-3ECC-4FD6-93A0-BBB245FF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FA1E9-B6E8-4A7F-8556-FFF9AD6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8638-6B8B-0CBF-BDFF-BE08273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Loglinear models: Perspectives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3076C-5A7C-D52D-F8C0-4E91FA00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Loglinear models grew up and developed from three different ideas and ways of thinking about notions of independence in frequency data</a:t>
            </a:r>
          </a:p>
          <a:p>
            <a:r>
              <a:rPr lang="en-CA" b="1" dirty="0"/>
              <a:t>Loglinear approach</a:t>
            </a:r>
            <a:r>
              <a:rPr lang="en-CA" dirty="0"/>
              <a:t>: analog of ANOVA; associations are interactions</a:t>
            </a:r>
          </a:p>
          <a:p>
            <a:r>
              <a:rPr lang="en-CA" b="1" dirty="0" err="1"/>
              <a:t>glm</a:t>
            </a:r>
            <a:r>
              <a:rPr lang="en-CA" b="1" dirty="0"/>
              <a:t>() approach</a:t>
            </a:r>
            <a:r>
              <a:rPr lang="en-CA" dirty="0"/>
              <a:t>: analog of general regression model, for log(Freq), with Poisson </a:t>
            </a:r>
            <a:r>
              <a:rPr lang="en-CA" dirty="0" err="1"/>
              <a:t>distn</a:t>
            </a:r>
            <a:r>
              <a:rPr lang="en-CA" dirty="0"/>
              <a:t> of errors</a:t>
            </a:r>
          </a:p>
          <a:p>
            <a:r>
              <a:rPr lang="en-CA" b="1" dirty="0"/>
              <a:t>Logit models</a:t>
            </a:r>
            <a:r>
              <a:rPr lang="en-CA" dirty="0"/>
              <a:t>: Loglinear simplified for a binary response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2ED2A-7633-2402-8289-DE5D5601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950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3787</TotalTime>
  <Words>5934</Words>
  <Application>Microsoft Office PowerPoint</Application>
  <PresentationFormat>On-screen Show (4:3)</PresentationFormat>
  <Paragraphs>797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Wingdings</vt:lpstr>
      <vt:lpstr>1_Office Theme</vt:lpstr>
      <vt:lpstr>Loglinear models &amp; mosaic displays</vt:lpstr>
      <vt:lpstr>Today’s topics</vt:lpstr>
      <vt:lpstr>Mosaic displays</vt:lpstr>
      <vt:lpstr>Mosaic displays: basic ideas</vt:lpstr>
      <vt:lpstr>Mosaic displays: basic ideas</vt:lpstr>
      <vt:lpstr>Mosaic displays: basic ideas</vt:lpstr>
      <vt:lpstr>Mosaic displays: Independence</vt:lpstr>
      <vt:lpstr>Mosaic displays: Residuals &amp; shading</vt:lpstr>
      <vt:lpstr>Loglinear models: Perspectives</vt:lpstr>
      <vt:lpstr>Loglinear approach</vt:lpstr>
      <vt:lpstr>glm() approach</vt:lpstr>
      <vt:lpstr>Logit models</vt:lpstr>
      <vt:lpstr>Two-way tables: loglinear approach</vt:lpstr>
      <vt:lpstr>Two-way tables: loglinear approach</vt:lpstr>
      <vt:lpstr>Two-way tables: loglinear approach</vt:lpstr>
      <vt:lpstr>Example: Independence</vt:lpstr>
      <vt:lpstr>PowerPoint Presentation</vt:lpstr>
      <vt:lpstr>Two-way tables: glm approach</vt:lpstr>
      <vt:lpstr>PowerPoint Presentation</vt:lpstr>
      <vt:lpstr>Assessing goodness of fit</vt:lpstr>
      <vt:lpstr>R functions for loglinear models</vt:lpstr>
      <vt:lpstr>R functions</vt:lpstr>
      <vt:lpstr>Model-based methods: Fitting &amp; graphing</vt:lpstr>
      <vt:lpstr>Example: Arthritis treatment</vt:lpstr>
      <vt:lpstr>Arthritis treatment</vt:lpstr>
      <vt:lpstr>Arthritis treatment: Plots</vt:lpstr>
      <vt:lpstr>Arthritis treatment: glm()</vt:lpstr>
      <vt:lpstr>Example: Hair color &amp; Eye color</vt:lpstr>
      <vt:lpstr>Mosaic displays: Seeing patterns</vt:lpstr>
      <vt:lpstr>PowerPoint Presentation</vt:lpstr>
      <vt:lpstr>Bee abundance data</vt:lpstr>
      <vt:lpstr>PowerPoint Presentation</vt:lpstr>
      <vt:lpstr>PowerPoint Presentation</vt:lpstr>
      <vt:lpstr>PowerPoint Presentation</vt:lpstr>
      <vt:lpstr>Three-way tables</vt:lpstr>
      <vt:lpstr>Reduced models</vt:lpstr>
      <vt:lpstr>Reduced models</vt:lpstr>
      <vt:lpstr>Model types</vt:lpstr>
      <vt:lpstr>Model types: loglm()</vt:lpstr>
      <vt:lpstr>Collapsibility: Marginal &amp; conditional associations</vt:lpstr>
      <vt:lpstr>Response vs. Association models</vt:lpstr>
      <vt:lpstr>Goodness of fit tests</vt:lpstr>
      <vt:lpstr>Nested models &amp; ANOVA-type tests</vt:lpstr>
      <vt:lpstr>Example: Berkeley admissions</vt:lpstr>
      <vt:lpstr>Fitting these in R</vt:lpstr>
      <vt:lpstr>Example: Berkeley admissions</vt:lpstr>
      <vt:lpstr>PowerPoint Presentation</vt:lpstr>
      <vt:lpstr>ANOVA tests</vt:lpstr>
      <vt:lpstr>LRstats</vt:lpstr>
      <vt:lpstr>Mosaic displays: Predictor variables</vt:lpstr>
      <vt:lpstr>Mosaic displays: Visual fitting</vt:lpstr>
      <vt:lpstr>PowerPoint Presentation</vt:lpstr>
      <vt:lpstr>PowerPoint Presentation</vt:lpstr>
      <vt:lpstr>Double decker plots</vt:lpstr>
      <vt:lpstr>Survival on the Titanic</vt:lpstr>
      <vt:lpstr>4-way tables: Survival on the Titanic</vt:lpstr>
      <vt:lpstr>Zero cells</vt:lpstr>
      <vt:lpstr>Exploratory plots</vt:lpstr>
      <vt:lpstr>Exploratory plots</vt:lpstr>
      <vt:lpstr>Fitting &amp; visualizing models</vt:lpstr>
      <vt:lpstr>Baseline model for Survived</vt:lpstr>
      <vt:lpstr>Adding associations: Main effects</vt:lpstr>
      <vt:lpstr>Final model</vt:lpstr>
      <vt:lpstr>Comparing models</vt:lpstr>
      <vt:lpstr>Comparing models</vt:lpstr>
      <vt:lpstr>Model interpretation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plots &amp; models</vt:lpstr>
      <vt:lpstr>Sequential models: Applications</vt:lpstr>
      <vt:lpstr>Example: Marital status, pre- &amp; extra-marital sex</vt:lpstr>
      <vt:lpstr>Example: Marital status, pre- &amp; extra-marital sex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association, partial mosaics</vt:lpstr>
      <vt:lpstr>Partial association, partial mosaics</vt:lpstr>
      <vt:lpstr>Partial association: Summary</vt:lpstr>
      <vt:lpstr>Summary: What we’ve learned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04-Loglin</dc:title>
  <dc:creator>Michael Friendly</dc:creator>
  <cp:lastModifiedBy>Michael L Friendly</cp:lastModifiedBy>
  <cp:revision>120</cp:revision>
  <dcterms:created xsi:type="dcterms:W3CDTF">2017-10-14T20:35:56Z</dcterms:created>
  <dcterms:modified xsi:type="dcterms:W3CDTF">2022-12-16T03:38:37Z</dcterms:modified>
</cp:coreProperties>
</file>